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31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32.xml" ContentType="application/vnd.openxmlformats-officedocument.presentationml.tags+xml"/>
  <Override PartName="/ppt/notesSlides/notesSlide22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3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4.xml" ContentType="application/vnd.openxmlformats-officedocument.presentationml.notesSlide+xml"/>
  <Override PartName="/ppt/tags/tag37.xml" ContentType="application/vnd.openxmlformats-officedocument.presentationml.tags+xml"/>
  <Override PartName="/ppt/notesSlides/notesSlide25.xml" ContentType="application/vnd.openxmlformats-officedocument.presentationml.notesSlide+xml"/>
  <Override PartName="/ppt/tags/tag38.xml" ContentType="application/vnd.openxmlformats-officedocument.presentationml.tags+xml"/>
  <Override PartName="/ppt/notesSlides/notesSlide26.xml" ContentType="application/vnd.openxmlformats-officedocument.presentationml.notesSlide+xml"/>
  <Override PartName="/ppt/tags/tag39.xml" ContentType="application/vnd.openxmlformats-officedocument.presentationml.tags+xml"/>
  <Override PartName="/ppt/notesSlides/notesSlide27.xml" ContentType="application/vnd.openxmlformats-officedocument.presentationml.notesSlide+xml"/>
  <Override PartName="/ppt/tags/tag40.xml" ContentType="application/vnd.openxmlformats-officedocument.presentationml.tags+xml"/>
  <Override PartName="/ppt/notesSlides/notesSlide28.xml" ContentType="application/vnd.openxmlformats-officedocument.presentationml.notesSlide+xml"/>
  <Override PartName="/ppt/tags/tag41.xml" ContentType="application/vnd.openxmlformats-officedocument.presentationml.tags+xml"/>
  <Override PartName="/ppt/notesSlides/notesSlide29.xml" ContentType="application/vnd.openxmlformats-officedocument.presentationml.notesSlide+xml"/>
  <Override PartName="/ppt/tags/tag42.xml" ContentType="application/vnd.openxmlformats-officedocument.presentationml.tags+xml"/>
  <Override PartName="/ppt/notesSlides/notesSlide30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31.xml" ContentType="application/vnd.openxmlformats-officedocument.presentationml.notesSlide+xml"/>
  <Override PartName="/ppt/tags/tag45.xml" ContentType="application/vnd.openxmlformats-officedocument.presentationml.tags+xml"/>
  <Override PartName="/ppt/notesSlides/notesSlide32.xml" ContentType="application/vnd.openxmlformats-officedocument.presentationml.notesSlide+xml"/>
  <Override PartName="/ppt/tags/tag46.xml" ContentType="application/vnd.openxmlformats-officedocument.presentationml.tags+xml"/>
  <Override PartName="/ppt/notesSlides/notesSlide33.xml" ContentType="application/vnd.openxmlformats-officedocument.presentationml.notesSlide+xml"/>
  <Override PartName="/ppt/tags/tag47.xml" ContentType="application/vnd.openxmlformats-officedocument.presentationml.tags+xml"/>
  <Override PartName="/ppt/notesSlides/notesSlide34.xml" ContentType="application/vnd.openxmlformats-officedocument.presentationml.notesSlide+xml"/>
  <Override PartName="/ppt/tags/tag48.xml" ContentType="application/vnd.openxmlformats-officedocument.presentationml.tags+xml"/>
  <Override PartName="/ppt/notesSlides/notesSlide35.xml" ContentType="application/vnd.openxmlformats-officedocument.presentationml.notesSlide+xml"/>
  <Override PartName="/ppt/tags/tag49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0"/>
  </p:notesMasterIdLst>
  <p:handoutMasterIdLst>
    <p:handoutMasterId r:id="rId111"/>
  </p:handoutMasterIdLst>
  <p:sldIdLst>
    <p:sldId id="256" r:id="rId2"/>
    <p:sldId id="284" r:id="rId3"/>
    <p:sldId id="1056" r:id="rId4"/>
    <p:sldId id="1214" r:id="rId5"/>
    <p:sldId id="1303" r:id="rId6"/>
    <p:sldId id="1627" r:id="rId7"/>
    <p:sldId id="1213" r:id="rId8"/>
    <p:sldId id="392" r:id="rId9"/>
    <p:sldId id="1307" r:id="rId10"/>
    <p:sldId id="258" r:id="rId11"/>
    <p:sldId id="632" r:id="rId12"/>
    <p:sldId id="1304" r:id="rId13"/>
    <p:sldId id="1306" r:id="rId14"/>
    <p:sldId id="1308" r:id="rId15"/>
    <p:sldId id="1309" r:id="rId16"/>
    <p:sldId id="1310" r:id="rId17"/>
    <p:sldId id="1312" r:id="rId18"/>
    <p:sldId id="1313" r:id="rId19"/>
    <p:sldId id="1314" r:id="rId20"/>
    <p:sldId id="1315" r:id="rId21"/>
    <p:sldId id="1317" r:id="rId22"/>
    <p:sldId id="1319" r:id="rId23"/>
    <p:sldId id="1327" r:id="rId24"/>
    <p:sldId id="1325" r:id="rId25"/>
    <p:sldId id="1328" r:id="rId26"/>
    <p:sldId id="1527" r:id="rId27"/>
    <p:sldId id="1528" r:id="rId28"/>
    <p:sldId id="1321" r:id="rId29"/>
    <p:sldId id="1323" r:id="rId30"/>
    <p:sldId id="1324" r:id="rId31"/>
    <p:sldId id="1329" r:id="rId32"/>
    <p:sldId id="1330" r:id="rId33"/>
    <p:sldId id="1523" r:id="rId34"/>
    <p:sldId id="1426" r:id="rId35"/>
    <p:sldId id="1476" r:id="rId36"/>
    <p:sldId id="1475" r:id="rId37"/>
    <p:sldId id="1524" r:id="rId38"/>
    <p:sldId id="1480" r:id="rId39"/>
    <p:sldId id="1481" r:id="rId40"/>
    <p:sldId id="1525" r:id="rId41"/>
    <p:sldId id="1526" r:id="rId42"/>
    <p:sldId id="1529" r:id="rId43"/>
    <p:sldId id="1398" r:id="rId44"/>
    <p:sldId id="1436" r:id="rId45"/>
    <p:sldId id="1435" r:id="rId46"/>
    <p:sldId id="1400" r:id="rId47"/>
    <p:sldId id="1427" r:id="rId48"/>
    <p:sldId id="1428" r:id="rId49"/>
    <p:sldId id="1429" r:id="rId50"/>
    <p:sldId id="1762" r:id="rId51"/>
    <p:sldId id="1763" r:id="rId52"/>
    <p:sldId id="1764" r:id="rId53"/>
    <p:sldId id="1765" r:id="rId54"/>
    <p:sldId id="1766" r:id="rId55"/>
    <p:sldId id="1767" r:id="rId56"/>
    <p:sldId id="1431" r:id="rId57"/>
    <p:sldId id="1768" r:id="rId58"/>
    <p:sldId id="835" r:id="rId59"/>
    <p:sldId id="1617" r:id="rId60"/>
    <p:sldId id="1618" r:id="rId61"/>
    <p:sldId id="907" r:id="rId62"/>
    <p:sldId id="1368" r:id="rId63"/>
    <p:sldId id="1369" r:id="rId64"/>
    <p:sldId id="1370" r:id="rId65"/>
    <p:sldId id="1372" r:id="rId66"/>
    <p:sldId id="1373" r:id="rId67"/>
    <p:sldId id="1374" r:id="rId68"/>
    <p:sldId id="1375" r:id="rId69"/>
    <p:sldId id="1376" r:id="rId70"/>
    <p:sldId id="1377" r:id="rId71"/>
    <p:sldId id="1378" r:id="rId72"/>
    <p:sldId id="1584" r:id="rId73"/>
    <p:sldId id="1600" r:id="rId74"/>
    <p:sldId id="1601" r:id="rId75"/>
    <p:sldId id="908" r:id="rId76"/>
    <p:sldId id="1438" r:id="rId77"/>
    <p:sldId id="1530" r:id="rId78"/>
    <p:sldId id="1397" r:id="rId79"/>
    <p:sldId id="1396" r:id="rId80"/>
    <p:sldId id="1733" r:id="rId81"/>
    <p:sldId id="1719" r:id="rId82"/>
    <p:sldId id="1720" r:id="rId83"/>
    <p:sldId id="1721" r:id="rId84"/>
    <p:sldId id="1722" r:id="rId85"/>
    <p:sldId id="1723" r:id="rId86"/>
    <p:sldId id="1724" r:id="rId87"/>
    <p:sldId id="1725" r:id="rId88"/>
    <p:sldId id="1726" r:id="rId89"/>
    <p:sldId id="1727" r:id="rId90"/>
    <p:sldId id="1728" r:id="rId91"/>
    <p:sldId id="1729" r:id="rId92"/>
    <p:sldId id="1730" r:id="rId93"/>
    <p:sldId id="1731" r:id="rId94"/>
    <p:sldId id="1732" r:id="rId95"/>
    <p:sldId id="1734" r:id="rId96"/>
    <p:sldId id="939" r:id="rId97"/>
    <p:sldId id="938" r:id="rId98"/>
    <p:sldId id="572" r:id="rId99"/>
    <p:sldId id="573" r:id="rId100"/>
    <p:sldId id="574" r:id="rId101"/>
    <p:sldId id="1626" r:id="rId102"/>
    <p:sldId id="575" r:id="rId103"/>
    <p:sldId id="486" r:id="rId104"/>
    <p:sldId id="1713" r:id="rId105"/>
    <p:sldId id="1619" r:id="rId106"/>
    <p:sldId id="1624" r:id="rId107"/>
    <p:sldId id="1621" r:id="rId108"/>
    <p:sldId id="1622" r:id="rId10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  <p:extLst>
    <p:ext uri="{EFAFB233-063F-42B5-8137-9DF3F51BA10A}">
      <p15:sldGuideLst xmlns:p15="http://schemas.microsoft.com/office/powerpoint/2012/main"/>
    </p:ext>
    <p:ext uri="{505F2C04-C923-438B-8C0F-E0CD2BADF298}">
      <wppc:fontMiss xmlns:wppc="http://www.wps.cn/officeDocument/PresentationCustomData" xmlns="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706"/>
    <p:restoredTop sz="94677"/>
  </p:normalViewPr>
  <p:slideViewPr>
    <p:cSldViewPr snapToGrid="0" snapToObjects="1">
      <p:cViewPr varScale="1">
        <p:scale>
          <a:sx n="66" d="100"/>
          <a:sy n="66" d="100"/>
        </p:scale>
        <p:origin x="9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 flipH="1">
            <a:off x="177800" y="191058"/>
            <a:ext cx="11186886" cy="6536313"/>
            <a:chOff x="827314" y="191058"/>
            <a:chExt cx="11186886" cy="6536313"/>
          </a:xfrm>
        </p:grpSpPr>
        <p:grpSp>
          <p:nvGrpSpPr>
            <p:cNvPr id="45" name="组合 44"/>
            <p:cNvGrpSpPr/>
            <p:nvPr userDrawn="1"/>
          </p:nvGrpSpPr>
          <p:grpSpPr>
            <a:xfrm>
              <a:off x="10033000" y="191058"/>
              <a:ext cx="1948996" cy="2691284"/>
              <a:chOff x="8470446" y="2515552"/>
              <a:chExt cx="476250" cy="657633"/>
            </a:xfrm>
          </p:grpSpPr>
          <p:pic>
            <p:nvPicPr>
              <p:cNvPr id="46" name="图形 4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47" name="图形 4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48" name="组合 47"/>
            <p:cNvGrpSpPr/>
            <p:nvPr userDrawn="1"/>
          </p:nvGrpSpPr>
          <p:grpSpPr>
            <a:xfrm>
              <a:off x="8077200" y="399384"/>
              <a:ext cx="1549400" cy="2139499"/>
              <a:chOff x="8470446" y="2515552"/>
              <a:chExt cx="476250" cy="657633"/>
            </a:xfrm>
          </p:grpSpPr>
          <p:pic>
            <p:nvPicPr>
              <p:cNvPr id="49" name="图形 4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0" name="图形 4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1" name="组合 50"/>
            <p:cNvGrpSpPr/>
            <p:nvPr userDrawn="1"/>
          </p:nvGrpSpPr>
          <p:grpSpPr>
            <a:xfrm>
              <a:off x="9258300" y="1443291"/>
              <a:ext cx="800100" cy="1104823"/>
              <a:chOff x="8470446" y="2515552"/>
              <a:chExt cx="476250" cy="657633"/>
            </a:xfrm>
          </p:grpSpPr>
          <p:pic>
            <p:nvPicPr>
              <p:cNvPr id="52" name="图形 51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3" name="图形 52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4" name="组合 53"/>
            <p:cNvGrpSpPr/>
            <p:nvPr userDrawn="1"/>
          </p:nvGrpSpPr>
          <p:grpSpPr>
            <a:xfrm>
              <a:off x="2362200" y="3839465"/>
              <a:ext cx="1948996" cy="2691284"/>
              <a:chOff x="8470446" y="2515552"/>
              <a:chExt cx="476250" cy="657633"/>
            </a:xfrm>
          </p:grpSpPr>
          <p:pic>
            <p:nvPicPr>
              <p:cNvPr id="55" name="图形 54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6" name="图形 55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7" name="组合 56"/>
            <p:cNvGrpSpPr/>
            <p:nvPr userDrawn="1"/>
          </p:nvGrpSpPr>
          <p:grpSpPr>
            <a:xfrm>
              <a:off x="827314" y="4587872"/>
              <a:ext cx="1549400" cy="2139499"/>
              <a:chOff x="8470446" y="2515552"/>
              <a:chExt cx="476250" cy="657633"/>
            </a:xfrm>
          </p:grpSpPr>
          <p:pic>
            <p:nvPicPr>
              <p:cNvPr id="58" name="图形 57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9" name="图形 58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0" name="组合 59"/>
            <p:cNvGrpSpPr/>
            <p:nvPr userDrawn="1"/>
          </p:nvGrpSpPr>
          <p:grpSpPr>
            <a:xfrm>
              <a:off x="3619500" y="5172205"/>
              <a:ext cx="800100" cy="1104823"/>
              <a:chOff x="8470446" y="2515552"/>
              <a:chExt cx="476250" cy="657633"/>
            </a:xfrm>
          </p:grpSpPr>
          <p:pic>
            <p:nvPicPr>
              <p:cNvPr id="61" name="图形 60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2" name="图形 61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3" name="组合 62"/>
            <p:cNvGrpSpPr/>
            <p:nvPr userDrawn="1"/>
          </p:nvGrpSpPr>
          <p:grpSpPr>
            <a:xfrm>
              <a:off x="8804275" y="2803630"/>
              <a:ext cx="1948996" cy="2691284"/>
              <a:chOff x="8470446" y="2515552"/>
              <a:chExt cx="476250" cy="657633"/>
            </a:xfrm>
          </p:grpSpPr>
          <p:pic>
            <p:nvPicPr>
              <p:cNvPr id="64" name="图形 63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5" name="图形 64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6" name="组合 65"/>
            <p:cNvGrpSpPr/>
            <p:nvPr userDrawn="1"/>
          </p:nvGrpSpPr>
          <p:grpSpPr>
            <a:xfrm>
              <a:off x="9410700" y="2805268"/>
              <a:ext cx="2413000" cy="3332007"/>
              <a:chOff x="8470446" y="2515552"/>
              <a:chExt cx="476250" cy="657633"/>
            </a:xfrm>
          </p:grpSpPr>
          <p:pic>
            <p:nvPicPr>
              <p:cNvPr id="67" name="图形 66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8" name="图形 67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9" name="组合 68"/>
            <p:cNvGrpSpPr/>
            <p:nvPr userDrawn="1"/>
          </p:nvGrpSpPr>
          <p:grpSpPr>
            <a:xfrm>
              <a:off x="8661400" y="3894391"/>
              <a:ext cx="1854200" cy="2560384"/>
              <a:chOff x="8470446" y="2515552"/>
              <a:chExt cx="476250" cy="657633"/>
            </a:xfrm>
          </p:grpSpPr>
          <p:pic>
            <p:nvPicPr>
              <p:cNvPr id="70" name="图形 69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1" name="图形 70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2" name="组合 71"/>
            <p:cNvGrpSpPr/>
            <p:nvPr userDrawn="1"/>
          </p:nvGrpSpPr>
          <p:grpSpPr>
            <a:xfrm>
              <a:off x="10472738" y="4391326"/>
              <a:ext cx="1541462" cy="2128537"/>
              <a:chOff x="8470446" y="2515552"/>
              <a:chExt cx="476250" cy="657633"/>
            </a:xfrm>
          </p:grpSpPr>
          <p:pic>
            <p:nvPicPr>
              <p:cNvPr id="73" name="图形 72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4" name="图形 73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4869081" y="4618776"/>
              <a:ext cx="617320" cy="852430"/>
              <a:chOff x="8470446" y="2515552"/>
              <a:chExt cx="476250" cy="657633"/>
            </a:xfrm>
          </p:grpSpPr>
          <p:pic>
            <p:nvPicPr>
              <p:cNvPr id="76" name="图形 7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7" name="图形 7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8" name="组合 77"/>
            <p:cNvGrpSpPr/>
            <p:nvPr userDrawn="1"/>
          </p:nvGrpSpPr>
          <p:grpSpPr>
            <a:xfrm>
              <a:off x="5983305" y="5191967"/>
              <a:ext cx="1085152" cy="1498439"/>
              <a:chOff x="8470446" y="2515552"/>
              <a:chExt cx="476250" cy="657633"/>
            </a:xfrm>
          </p:grpSpPr>
          <p:pic>
            <p:nvPicPr>
              <p:cNvPr id="79" name="图形 7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80" name="图形 7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528456" y="1377043"/>
            <a:ext cx="4710793" cy="1801221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28457" y="3828247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28457" y="4143881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352425" y="365125"/>
            <a:ext cx="10176510" cy="647065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4" name="圆角矩形 3"/>
          <p:cNvSpPr/>
          <p:nvPr userDrawn="1"/>
        </p:nvSpPr>
        <p:spPr>
          <a:xfrm>
            <a:off x="10080625" y="130810"/>
            <a:ext cx="1802130" cy="882015"/>
          </a:xfrm>
          <a:prstGeom prst="roundRect">
            <a:avLst/>
          </a:prstGeom>
          <a:blipFill rotWithShape="1">
            <a:blip r:embed="rId2">
              <a:alphaModFix amt="49000"/>
            </a:blip>
            <a:stretch>
              <a:fillRect/>
            </a:stretch>
          </a:blip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79562" y="1071912"/>
            <a:ext cx="11560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1234440" marR="0" indent="-32004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notesSlide" Target="../notesSlides/notesSlide2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4" Type="http://schemas.openxmlformats.org/officeDocument/2006/relationships/image" Target="../media/image5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5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5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5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notesSlide" Target="../notesSlides/notesSlide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5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6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6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4" Type="http://schemas.openxmlformats.org/officeDocument/2006/relationships/image" Target="../media/image6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833119" y="1122362"/>
            <a:ext cx="3200401" cy="2387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altLang="zh-CN" sz="4100"/>
              <a:t>推荐系统</a:t>
            </a:r>
            <a:r>
              <a:rPr lang="zh-CN" sz="4100">
                <a:ea typeface="宋体" panose="02010600030101010101" pitchFamily="2" charset="-122"/>
              </a:rPr>
              <a:t>中</a:t>
            </a:r>
            <a:r>
              <a:rPr altLang="zh-CN" sz="4100"/>
              <a:t>的</a:t>
            </a:r>
            <a:r>
              <a:rPr lang="zh-CN" altLang="zh-CN" sz="4100">
                <a:ea typeface="宋体" panose="02010600030101010101" pitchFamily="2" charset="-122"/>
              </a:rPr>
              <a:t>关联规则</a:t>
            </a:r>
            <a:r>
              <a:rPr lang="zh-CN" sz="4100">
                <a:ea typeface="宋体" panose="02010600030101010101" pitchFamily="2" charset="-122"/>
              </a:rPr>
              <a:t/>
            </a:r>
            <a:br>
              <a:rPr lang="zh-CN" sz="4100">
                <a:ea typeface="宋体" panose="02010600030101010101" pitchFamily="2" charset="-122"/>
              </a:rPr>
            </a:br>
            <a:r>
              <a:rPr dirty="0"/>
              <a:t>Lesson-0</a:t>
            </a:r>
            <a:r>
              <a:rPr lang="en-US" altLang="zh-CN" dirty="0"/>
              <a:t>3</a:t>
            </a: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陈旸 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</a:p>
          <a:p>
            <a:pPr algn="l">
              <a:defRPr sz="1800"/>
            </a:pPr>
            <a:r>
              <a:rPr dirty="0"/>
              <a:t>20</a:t>
            </a:r>
            <a:r>
              <a:rPr lang="en-US" dirty="0"/>
              <a:t>20</a:t>
            </a:r>
            <a:r>
              <a:rPr dirty="0"/>
              <a:t>.</a:t>
            </a:r>
            <a:r>
              <a:rPr lang="en-US" altLang="zh-CN" dirty="0"/>
              <a:t>1</a:t>
            </a:r>
            <a:endParaRPr dirty="0"/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2"/>
          <a:srcRect t="4253" r="2" b="18588"/>
          <a:stretch>
            <a:fillRect/>
          </a:stretch>
        </p:blipFill>
        <p:spPr>
          <a:xfrm>
            <a:off x="4657342" y="-2"/>
            <a:ext cx="2829215" cy="21830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4" name="Picture 11" descr="Picture 11"/>
          <p:cNvPicPr>
            <a:picLocks noChangeAspect="1"/>
          </p:cNvPicPr>
          <p:nvPr/>
        </p:nvPicPr>
        <p:blipFill>
          <a:blip r:embed="rId3"/>
          <a:srcRect t="17272" r="3" b="3400"/>
          <a:stretch>
            <a:fillRect/>
          </a:stretch>
        </p:blipFill>
        <p:spPr>
          <a:xfrm>
            <a:off x="4657342" y="2274491"/>
            <a:ext cx="2825497" cy="22414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4"/>
          <a:srcRect r="23289" b="2"/>
          <a:stretch>
            <a:fillRect/>
          </a:stretch>
        </p:blipFill>
        <p:spPr>
          <a:xfrm>
            <a:off x="7570565" y="9"/>
            <a:ext cx="4614003" cy="33832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6" name="Picture 14" descr="Picture 14"/>
          <p:cNvPicPr>
            <a:picLocks noChangeAspect="1"/>
          </p:cNvPicPr>
          <p:nvPr/>
        </p:nvPicPr>
        <p:blipFill>
          <a:blip r:embed="rId5"/>
          <a:srcRect l="7858"/>
          <a:stretch>
            <a:fillRect/>
          </a:stretch>
        </p:blipFill>
        <p:spPr>
          <a:xfrm>
            <a:off x="5553307" y="4728311"/>
            <a:ext cx="2128771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6"/>
          <a:srcRect t="7323" b="7905"/>
          <a:stretch>
            <a:fillRect/>
          </a:stretch>
        </p:blipFill>
        <p:spPr>
          <a:xfrm>
            <a:off x="7570565" y="3474720"/>
            <a:ext cx="4614003" cy="33832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8" name="Picture 15" descr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299" y="4674947"/>
            <a:ext cx="1470145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dirty="0"/>
              <a:t>1</a:t>
            </a:r>
            <a:r>
              <a:rPr lang="en-US" altLang="zh-CN" dirty="0"/>
              <a:t>/2</a:t>
            </a:r>
            <a:r>
              <a:rPr lang="zh-CN" altLang="en-US" dirty="0"/>
              <a:t> 关联规则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2" name="图片 1" descr="关联规则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372870"/>
            <a:ext cx="9677400" cy="4657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2" name="图片 1" descr="Project相关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470" y="1433195"/>
            <a:ext cx="7972425" cy="41814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3" name="图片 2" descr="Project相关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225" y="1495425"/>
            <a:ext cx="7829550" cy="42100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875280" y="2160270"/>
            <a:ext cx="7484745" cy="1801495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 You</a:t>
            </a:r>
            <a:br>
              <a:rPr lang="en-US" sz="6000" dirty="0"/>
            </a:br>
            <a:r>
              <a:rPr lang="en-US" sz="4800" dirty="0"/>
              <a:t>Using data to solve problems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事情处理的四象限</a:t>
            </a:r>
            <a:endParaRPr lang="zh-CN" dirty="0">
              <a:ea typeface="宋体" panose="02010600030101010101" pitchFamily="2" charset="-122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 flipV="1">
            <a:off x="1779270" y="3738880"/>
            <a:ext cx="7835900" cy="952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 flipV="1">
            <a:off x="5594350" y="1028700"/>
            <a:ext cx="0" cy="560387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 noGrp="1"/>
          </p:cNvSpPr>
          <p:nvPr/>
        </p:nvSpPr>
        <p:spPr>
          <a:xfrm>
            <a:off x="2408555" y="1909445"/>
            <a:ext cx="3100070" cy="9944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重要&amp;紧急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方法：立即去做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后果：压力无限增加、危机感</a:t>
            </a:r>
          </a:p>
        </p:txBody>
      </p:sp>
      <p:sp>
        <p:nvSpPr>
          <p:cNvPr id="12" name="Content Placeholder 2"/>
          <p:cNvSpPr txBox="1">
            <a:spLocks noGrp="1"/>
          </p:cNvSpPr>
          <p:nvPr/>
        </p:nvSpPr>
        <p:spPr>
          <a:xfrm>
            <a:off x="5909310" y="1894205"/>
            <a:ext cx="3100070" cy="9944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重要&amp;不紧急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方法：有计划去做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后果：忙碌但不盲目</a:t>
            </a:r>
          </a:p>
        </p:txBody>
      </p:sp>
      <p:sp>
        <p:nvSpPr>
          <p:cNvPr id="13" name="Content Placeholder 2"/>
          <p:cNvSpPr txBox="1">
            <a:spLocks noGrp="1"/>
          </p:cNvSpPr>
          <p:nvPr/>
        </p:nvSpPr>
        <p:spPr>
          <a:xfrm>
            <a:off x="2408555" y="4231640"/>
            <a:ext cx="3100070" cy="9944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不重要&amp;紧急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方法：交给别人去做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后果：忙碌且盲目</a:t>
            </a:r>
          </a:p>
        </p:txBody>
      </p:sp>
      <p:sp>
        <p:nvSpPr>
          <p:cNvPr id="14" name="Content Placeholder 2"/>
          <p:cNvSpPr txBox="1">
            <a:spLocks noGrp="1"/>
          </p:cNvSpPr>
          <p:nvPr/>
        </p:nvSpPr>
        <p:spPr>
          <a:xfrm>
            <a:off x="5810250" y="4225290"/>
            <a:ext cx="3100070" cy="9944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不重要&amp;不紧急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方法：尽量别做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800" b="1" dirty="0">
                <a:ea typeface="宋体" panose="02010600030101010101" pitchFamily="2" charset="-122"/>
                <a:sym typeface="+mn-ea"/>
              </a:rPr>
              <a:t>后果：浪费生命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事情处理的四象限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9430385" cy="435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重要不紧急的事情决定人生高度</a:t>
            </a:r>
            <a:endParaRPr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学习是个循序渐进的事，不紧急但很重要</a:t>
            </a:r>
            <a:endParaRPr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ea typeface="宋体" panose="02010600030101010101" pitchFamily="2" charset="-122"/>
              </a:rPr>
              <a:t>分享是很好的学习方式，很喜欢大家的学习氛围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Action</a:t>
            </a:r>
            <a:r>
              <a:rPr lang="zh-CN" altLang="en-US" dirty="0">
                <a:ea typeface="宋体" panose="02010600030101010101" pitchFamily="2" charset="-122"/>
              </a:rPr>
              <a:t>做</a:t>
            </a:r>
            <a:r>
              <a:rPr lang="zh-CN" altLang="zh-CN" dirty="0">
                <a:ea typeface="宋体" panose="02010600030101010101" pitchFamily="2" charset="-122"/>
              </a:rPr>
              <a:t>的多了，自然有感觉（阅读代码</a:t>
            </a:r>
            <a:r>
              <a:rPr lang="en-US" altLang="zh-CN" dirty="0">
                <a:ea typeface="宋体" panose="02010600030101010101" pitchFamily="2" charset="-122"/>
              </a:rPr>
              <a:t>+</a:t>
            </a:r>
            <a:r>
              <a:rPr lang="zh-CN" altLang="en-US" dirty="0">
                <a:ea typeface="宋体" panose="02010600030101010101" pitchFamily="2" charset="-122"/>
              </a:rPr>
              <a:t>练习）</a:t>
            </a:r>
            <a:endParaRPr lang="zh-CN" alt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ea typeface="宋体" panose="02010600030101010101" pitchFamily="2" charset="-122"/>
                <a:sym typeface="+mn-ea"/>
              </a:rPr>
              <a:t>有收获就分享出来，每天进步一点点</a:t>
            </a:r>
            <a:endParaRPr lang="zh-CN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事情处理的四象限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05" y="1201420"/>
            <a:ext cx="5097780" cy="53714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595" y="1201420"/>
            <a:ext cx="6269990" cy="53708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事情处理的四象限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609600" y="2006473"/>
          <a:ext cx="10972800" cy="3521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18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4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944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2506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175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D轮互联网公司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推荐算法负责人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北京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统本及以上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5年以上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知名互联网公司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其他算法经验不论，单纯推荐算法至少有两年以上经验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feed流推荐系统搭建经验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最高可以给到100k*14-16薪base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2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45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一线互联网公司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算法工程师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北京、上海、深圳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统本及以上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985本硕可以放宽至两年工作经验，有些高潜1年的也可以试试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985、211本硕+一二线互联网公司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985本硕或者一直在一二线互联网公司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根据级别定薪资，行业同级别高出阿里或腾讯20%以上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方向可以是：nlp、推荐算法、搜索算法、图像图像算法、音视频算法、策略算法、图像算法、camera算法、降噪算法、电商推荐算法、语音识别、机器学习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89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知名新零售企业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策略算法工程师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北京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统本及以上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3年以上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京东Y事业部销量预测、订货、库存管理、定价、促销啥的都行。还有亚马逊、天猫、美团的算法团队，也是做这些内容的。算法，策略产品，数据分析均可。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3年以上新零售相关算法经验，知名互联网公司背景，客户薪资很给力很给力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目标公司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等线" charset="-122"/>
                        </a:rPr>
                        <a:t>20k-60k*16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之前成过一个offer，百度t6的候选人，候选人的另一个offer是50k*15，这边直接给到了60k*16，所以薪资挺有吸引力的</a:t>
                      </a:r>
                      <a:endParaRPr lang="zh-CN" altLang="en-US" sz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事情处理的四象限</a:t>
            </a: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609600" y="1672145"/>
          <a:ext cx="10972800" cy="4384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5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2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53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3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7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3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3608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下厨房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算法leader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北京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一本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3年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知乎 小红书等内容社区平台；58 凤凰等门户类网站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知名大厂经验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有NLP / 知识图谱经验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100-200万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00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红杉中国、IDG、高榕资本、真格基金等顶级创投机构投资的短视频平台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推荐算法工程师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北京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本科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3年以上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3年以上工作经验，各个知名短视频平台的推荐算法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3年以上相关经验+短视频背景+推荐算法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阿里P7，百度T6\T7或者短视频平台的都ok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36-72万（16薪），可以突破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38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D轮互联网公司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推荐算法负责人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北京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统本及以上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5年以上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知名互联网公司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其他算法经验不论，单纯推荐算法至少有两年以上经验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feed流推荐系统搭建经验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charset="-122"/>
                        </a:rPr>
                        <a:t>最高可以给到100k*14-16薪base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等线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关联规则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美国明尼苏达州一家Target被客户投诉，一位中年男子指控Target将婴儿产品优惠券寄给他的女儿（高中生）。但没多久他却来电道歉，因为女儿经他逼问后坦承自己真的怀孕了。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关联规则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415353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6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关联规则：Association Rules，或者是 Basket Analysis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解释了：如果一个消费者购买了产品A，那么他有多大几率会购买产品B?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5" y="1824990"/>
            <a:ext cx="4762500" cy="4200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关联规则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26540"/>
            <a:ext cx="1018159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500" dirty="0">
                <a:ea typeface="宋体" panose="02010600030101010101" pitchFamily="2" charset="-122"/>
              </a:rPr>
              <a:t>啤酒和尿布：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2500" dirty="0">
                <a:ea typeface="宋体" panose="02010600030101010101" pitchFamily="2" charset="-122"/>
              </a:rPr>
              <a:t>沃尔玛在分析销售记录时，发现啤酒和尿布经常一起被购买，于是他们调整了货架，把两者放在一起，结果真的提升了啤酒的销量。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2500" dirty="0">
                <a:ea typeface="宋体" panose="02010600030101010101" pitchFamily="2" charset="-122"/>
              </a:rPr>
              <a:t>原因解释：爸爸在给宝宝买尿布的时候，会顺便给自己买点啤酒？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2500" dirty="0">
                <a:ea typeface="宋体" panose="02010600030101010101" pitchFamily="2" charset="-122"/>
              </a:rPr>
              <a:t>沃尔玛是最早通过</a:t>
            </a:r>
            <a:r>
              <a:rPr lang="zh-CN" sz="2500" dirty="0">
                <a:ea typeface="宋体" panose="02010600030101010101" pitchFamily="2" charset="-122"/>
                <a:sym typeface="+mn-ea"/>
              </a:rPr>
              <a:t>大数据</a:t>
            </a:r>
            <a:r>
              <a:rPr lang="zh-CN" sz="2500" dirty="0">
                <a:ea typeface="宋体" panose="02010600030101010101" pitchFamily="2" charset="-122"/>
              </a:rPr>
              <a:t>分析而受益的传统零售企业，</a:t>
            </a:r>
            <a:r>
              <a:rPr lang="zh-CN" sz="2500" dirty="0">
                <a:ea typeface="宋体" panose="02010600030101010101" pitchFamily="2" charset="-122"/>
                <a:sym typeface="+mn-ea"/>
              </a:rPr>
              <a:t>对消费者购物行为进行跟踪和分析。</a:t>
            </a:r>
            <a:endParaRPr lang="zh-CN" altLang="en-US" sz="25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支持度、置信度和提升度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606171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6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支持度：</a:t>
            </a:r>
            <a:r>
              <a:rPr lang="zh-CN" sz="3800" dirty="0">
                <a:ea typeface="宋体" panose="02010600030101010101" pitchFamily="2" charset="-122"/>
                <a:sym typeface="+mn-ea"/>
              </a:rPr>
              <a:t>是个百分比，</a:t>
            </a:r>
            <a:r>
              <a:rPr lang="zh-CN" sz="3800" dirty="0">
                <a:ea typeface="宋体" panose="02010600030101010101" pitchFamily="2" charset="-122"/>
              </a:rPr>
              <a:t>指的是某个商品组合出现的次数与总次数之间的比例。支持度越高，代表这个组合出现的频率越大。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“牛奶”的支持度</a:t>
            </a:r>
            <a:r>
              <a:rPr lang="en-US" altLang="zh-CN" sz="3800" dirty="0">
                <a:ea typeface="宋体" panose="02010600030101010101" pitchFamily="2" charset="-122"/>
              </a:rPr>
              <a:t>=</a:t>
            </a:r>
            <a:r>
              <a:rPr lang="zh-CN" sz="3800" dirty="0">
                <a:ea typeface="宋体" panose="02010600030101010101" pitchFamily="2" charset="-122"/>
              </a:rPr>
              <a:t>4/5=0.8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“牛奶+面包”的支持度</a:t>
            </a:r>
            <a:r>
              <a:rPr lang="en-US" altLang="zh-CN" sz="3800" dirty="0">
                <a:ea typeface="宋体" panose="02010600030101010101" pitchFamily="2" charset="-122"/>
              </a:rPr>
              <a:t>=</a:t>
            </a:r>
            <a:r>
              <a:rPr lang="zh-CN" sz="3800" dirty="0">
                <a:ea typeface="宋体" panose="02010600030101010101" pitchFamily="2" charset="-122"/>
              </a:rPr>
              <a:t>3/5=0.6。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7209790" y="1986915"/>
          <a:ext cx="4652645" cy="33635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2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订单编号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购买的商品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牛奶、面包、尿布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9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可乐、面包、尿布、啤酒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2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牛奶、尿布、啤酒、鸡蛋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19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26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面包、牛奶、尿布、可乐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支持度、置信度和提升度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606171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6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  <a:sym typeface="+mn-ea"/>
              </a:rPr>
              <a:t>置信度：是个条件概念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  <a:sym typeface="+mn-ea"/>
              </a:rPr>
              <a:t>指的是当你购买了商品A，会有多大的概率购买商品B</a:t>
            </a:r>
            <a:endParaRPr lang="zh-CN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3800" dirty="0">
                <a:ea typeface="宋体" panose="02010600030101010101" pitchFamily="2" charset="-122"/>
              </a:rPr>
              <a:t>置信度（牛奶→啤酒）=2/4=0.5</a:t>
            </a:r>
          </a:p>
          <a:p>
            <a:pPr marL="0" indent="0">
              <a:lnSpc>
                <a:spcPct val="150000"/>
              </a:lnSpc>
              <a:buNone/>
            </a:pPr>
            <a:r>
              <a:rPr sz="3800" dirty="0">
                <a:ea typeface="宋体" panose="02010600030101010101" pitchFamily="2" charset="-122"/>
              </a:rPr>
              <a:t>置信度（啤酒→牛奶）=2/3=0.67</a:t>
            </a:r>
          </a:p>
          <a:p>
            <a:pPr marL="0" indent="0">
              <a:lnSpc>
                <a:spcPct val="150000"/>
              </a:lnSpc>
              <a:buNone/>
            </a:pPr>
            <a:endParaRPr sz="3800" dirty="0"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7209790" y="1986915"/>
          <a:ext cx="4652645" cy="33635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2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订单编号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购买的商品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牛奶、面包、尿布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9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可乐、面包、尿布、啤酒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2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牛奶、尿布、啤酒、鸡蛋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19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26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面包、牛奶、尿布、可乐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支持度、置信度和提升度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606171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6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  <a:sym typeface="+mn-ea"/>
              </a:rPr>
              <a:t>提升度：商品A的出现，对商品B的出现概率提升的程度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  <a:sym typeface="+mn-ea"/>
              </a:rPr>
              <a:t>如果我们单纯看置信度(可乐→尿布)=1，也就是说可乐出现的时候，用户都会购买尿布，那么当用户购买可乐的时候，就需要推荐尿布么？</a:t>
            </a:r>
          </a:p>
          <a:p>
            <a:pPr marL="0" indent="0">
              <a:lnSpc>
                <a:spcPct val="150000"/>
              </a:lnSpc>
              <a:buNone/>
            </a:pPr>
            <a:endParaRPr sz="3800" dirty="0"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7209790" y="1986915"/>
          <a:ext cx="4652645" cy="33635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2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订单编号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购买的商品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牛奶、面包、尿布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9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可乐、面包、尿布、啤酒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2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牛奶、尿布、啤酒、鸡蛋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19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26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面包、牛奶、尿布、可乐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支持度、置信度和提升度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606171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5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  <a:sym typeface="+mn-ea"/>
              </a:rPr>
              <a:t>提升度：商品A的出现，对商品B的出现概率提升的程度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  <a:sym typeface="+mn-ea"/>
              </a:rPr>
              <a:t>提升度(A→B)=置信度(A→B)/支持度(B)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  <a:sym typeface="+mn-ea"/>
              </a:rPr>
              <a:t>提升度的三种可能：</a:t>
            </a: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  <a:sym typeface="+mn-ea"/>
              </a:rPr>
              <a:t>提升度(A→B)&gt;1：代表有提升；</a:t>
            </a: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  <a:sym typeface="+mn-ea"/>
              </a:rPr>
              <a:t>提升度(A→B)=1：代表有没有提升，也没有下降；</a:t>
            </a: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  <a:sym typeface="+mn-ea"/>
              </a:rPr>
              <a:t>提升度(A→B)&lt;1：代表有下降。</a:t>
            </a:r>
          </a:p>
          <a:p>
            <a:pPr marL="0" indent="0">
              <a:lnSpc>
                <a:spcPct val="150000"/>
              </a:lnSpc>
              <a:buNone/>
            </a:pPr>
            <a:endParaRPr lang="zh-CN" sz="3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3800" dirty="0"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7209790" y="1986915"/>
          <a:ext cx="4652645" cy="33635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2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订单编号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购买的商品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牛奶、面包、尿布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9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可乐、面包、尿布、啤酒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2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牛奶、尿布、啤酒、鸡蛋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19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26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面包、牛奶、尿布、可乐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Apriori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原理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606171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我们把上面案例中的商品用ID来代表，牛奶、面包、尿布、可乐、啤酒、鸡蛋的商品ID分别设置为1-6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Apriori算法就是查找频繁项集(frequent itemset)的过程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频繁项集：支持度大于等于最小支持度(Min Support)阈值的项集。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非频繁项集：支持度小于最小支持度的项集</a:t>
            </a:r>
            <a:endParaRPr sz="2200" dirty="0"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6977380" y="2103755"/>
          <a:ext cx="4472305" cy="24504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8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订单编号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购买的商品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1、2、3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4、2、3、5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1、3、5、6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2、1、3、5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2、1、3、4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Apriori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原理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532257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先计算K=1项的支持度</a:t>
            </a:r>
          </a:p>
          <a:p>
            <a:pPr marL="0" indent="0">
              <a:lnSpc>
                <a:spcPct val="150000"/>
              </a:lnSpc>
              <a:buNone/>
            </a:pPr>
            <a:endParaRPr sz="2200" dirty="0"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958532" y="2733124"/>
          <a:ext cx="4813300" cy="2444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9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3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2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商品项集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支持度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 noGrp="1"/>
          </p:cNvSpPr>
          <p:nvPr/>
        </p:nvSpPr>
        <p:spPr>
          <a:xfrm>
            <a:off x="6300470" y="1974850"/>
            <a:ext cx="494220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假设最小支持度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=0.5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，那么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Item4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6</a:t>
            </a:r>
            <a:r>
              <a:rPr sz="2200" dirty="0">
                <a:ea typeface="宋体" panose="02010600030101010101" pitchFamily="2" charset="-122"/>
                <a:sym typeface="+mn-ea"/>
              </a:rPr>
              <a:t>不符合最小支持度的，不属于频繁项集</a:t>
            </a: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2200" dirty="0">
              <a:ea typeface="宋体" panose="02010600030101010101" pitchFamily="2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6423025" y="3387725"/>
          <a:ext cx="5010150" cy="20732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7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2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6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商品项集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支持度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6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6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6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6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</a:t>
            </a:r>
            <a:r>
              <a:rPr lang="en-US" altLang="zh-CN" dirty="0"/>
              <a:t>behind the theory, original from the real problem</a:t>
            </a:r>
            <a:endParaRPr lang="zh-CN" altLang="zh-CN" dirty="0"/>
          </a:p>
          <a:p>
            <a:r>
              <a:rPr lang="en-US" altLang="zh-CN" dirty="0"/>
              <a:t>Action</a:t>
            </a:r>
            <a:r>
              <a:rPr lang="zh-CN" altLang="zh-CN" dirty="0"/>
              <a:t>：</a:t>
            </a:r>
            <a:r>
              <a:rPr lang="en-US" altLang="zh-CN" dirty="0"/>
              <a:t>solve problems by tools, present the results</a:t>
            </a:r>
            <a:endParaRPr lang="zh-CN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Apriori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原理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532257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在这个基础上，我们将商品两两组合，得到k=2项的支持度</a:t>
            </a:r>
          </a:p>
          <a:p>
            <a:pPr marL="0" indent="0">
              <a:lnSpc>
                <a:spcPct val="150000"/>
              </a:lnSpc>
              <a:buNone/>
            </a:pPr>
            <a:endParaRPr sz="2200" dirty="0">
              <a:ea typeface="宋体" panose="02010600030101010101" pitchFamily="2" charset="-122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6300470" y="1974850"/>
            <a:ext cx="494220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筛选</a:t>
            </a:r>
            <a:r>
              <a:rPr sz="2200" dirty="0">
                <a:ea typeface="宋体" panose="02010600030101010101" pitchFamily="2" charset="-122"/>
                <a:sym typeface="+mn-ea"/>
              </a:rPr>
              <a:t>掉小于最小值支持度的商品组合</a:t>
            </a:r>
          </a:p>
          <a:p>
            <a:pPr marL="0" indent="0">
              <a:lnSpc>
                <a:spcPct val="150000"/>
              </a:lnSpc>
              <a:buNone/>
            </a:pP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2200" dirty="0"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928687" y="3112770"/>
          <a:ext cx="5003800" cy="2524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6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6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6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商品项集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支持度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1，2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1，3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1，5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2，3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2，5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3，5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6517005" y="3103245"/>
          <a:ext cx="4725670" cy="1935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7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7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8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商品项集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支持度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8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1，2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8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2，3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8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3，5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Apriori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原理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532257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将商品进行K=3项的商品组合，可以得到：</a:t>
            </a:r>
          </a:p>
          <a:p>
            <a:pPr marL="0" indent="0">
              <a:lnSpc>
                <a:spcPct val="150000"/>
              </a:lnSpc>
              <a:buNone/>
            </a:pPr>
            <a:endParaRPr sz="2200" dirty="0">
              <a:ea typeface="宋体" panose="02010600030101010101" pitchFamily="2" charset="-122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6300470" y="1917700"/>
            <a:ext cx="494220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筛选</a:t>
            </a:r>
            <a:r>
              <a:rPr sz="2200" dirty="0">
                <a:ea typeface="宋体" panose="02010600030101010101" pitchFamily="2" charset="-122"/>
                <a:sym typeface="+mn-ea"/>
              </a:rPr>
              <a:t>掉小于最小值支持度的商品组合</a:t>
            </a:r>
          </a:p>
          <a:p>
            <a:pPr marL="0" indent="0">
              <a:lnSpc>
                <a:spcPct val="150000"/>
              </a:lnSpc>
              <a:buNone/>
            </a:pPr>
            <a:endParaRPr lang="zh-CN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2200" dirty="0"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915670" y="2685415"/>
          <a:ext cx="4996815" cy="18434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8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7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9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商品项集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支持度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1，2，3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0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2，3，5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0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1，2，5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6450330" y="2672080"/>
          <a:ext cx="4328795" cy="1140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2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02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商品项集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支持度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2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1，2，3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3/5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下箭头 6"/>
          <p:cNvSpPr/>
          <p:nvPr/>
        </p:nvSpPr>
        <p:spPr>
          <a:xfrm>
            <a:off x="8431530" y="416448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8" name="Content Placeholder 2"/>
          <p:cNvSpPr txBox="1">
            <a:spLocks noGrp="1"/>
          </p:cNvSpPr>
          <p:nvPr/>
        </p:nvSpPr>
        <p:spPr>
          <a:xfrm>
            <a:off x="6450330" y="4703445"/>
            <a:ext cx="4912995" cy="11982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2200" dirty="0">
                <a:ea typeface="宋体" panose="02010600030101010101" pitchFamily="2" charset="-122"/>
                <a:sym typeface="+mn-ea"/>
              </a:rPr>
              <a:t>得到K=3项的频繁项集{1,2,3}，也就是{牛奶、面包、尿布}的组合。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Apriori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原理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768858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Apriori算法的流程：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，</a:t>
            </a:r>
            <a:r>
              <a:rPr lang="zh-CN" sz="2200" dirty="0">
                <a:ea typeface="宋体" panose="02010600030101010101" pitchFamily="2" charset="-122"/>
                <a:sym typeface="+mn-ea"/>
              </a:rPr>
              <a:t>K=1，计算K项集的支持度；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，</a:t>
            </a:r>
            <a:r>
              <a:rPr lang="zh-CN" sz="2200" dirty="0">
                <a:ea typeface="宋体" panose="02010600030101010101" pitchFamily="2" charset="-122"/>
                <a:sym typeface="+mn-ea"/>
              </a:rPr>
              <a:t>筛选掉小于最小支持度的项集；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Step3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，</a:t>
            </a:r>
            <a:r>
              <a:rPr lang="zh-CN" sz="2200" dirty="0">
                <a:ea typeface="宋体" panose="02010600030101010101" pitchFamily="2" charset="-122"/>
                <a:sym typeface="+mn-ea"/>
              </a:rPr>
              <a:t>如果项集为空，则对应K-1项集的结果为最终结果。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否则K=K+1，重复1-3步。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</a:rPr>
              <a:t>Apriori</a:t>
            </a:r>
            <a:r>
              <a:rPr lang="zh-CN" altLang="zh-CN" dirty="0">
                <a:ea typeface="宋体" panose="02010600030101010101" pitchFamily="2" charset="-122"/>
              </a:rPr>
              <a:t>算法做关联分析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375265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使用工具包：</a:t>
            </a:r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from efficient_apriori import apriori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或者：</a:t>
            </a:r>
            <a:endParaRPr dirty="0"/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from mlxtend.frequent_patterns import apriori</a:t>
            </a:r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from mlxtend.frequent_patterns import association_rules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</a:rPr>
              <a:t>Apriori</a:t>
            </a:r>
            <a:r>
              <a:rPr lang="zh-CN" altLang="zh-CN" dirty="0">
                <a:ea typeface="宋体" panose="02010600030101010101" pitchFamily="2" charset="-122"/>
              </a:rPr>
              <a:t>算法做关联分析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10375265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from efficient_apriori import apriori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# 设置数据集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transactions = [('牛奶','面包','尿布'),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	('可乐','面包', '尿布', '啤酒'),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	('牛奶','尿布', '啤酒', '鸡蛋'),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	('面包', '牛奶', '尿布', '啤酒'),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	('面包', '牛奶', '尿布', '可乐')]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# 挖掘频繁项集和频繁规则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itemsets, rules = apriori(transactions, min_support=0.5,  min_confidence=1)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print("频繁项集：", itemsets)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print("关联规则：", rules)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6790690" y="1938020"/>
          <a:ext cx="4652645" cy="33635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2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订单编号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购买的商品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牛奶、面包、尿布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9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可乐、面包、尿布、啤酒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2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牛奶、尿布、啤酒、鸡蛋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19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26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面包、牛奶、尿布、可乐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</a:rPr>
              <a:t>Apriori</a:t>
            </a:r>
            <a:r>
              <a:rPr lang="zh-CN" altLang="zh-CN" dirty="0">
                <a:ea typeface="宋体" panose="02010600030101010101" pitchFamily="2" charset="-122"/>
              </a:rPr>
              <a:t>算法做关联分析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5730875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频繁项集： {1: {('啤酒',): 3, ('尿布',): 5, ('牛奶',): 4, ('面包',): 4}, 2: {('啤酒', '尿布'): 3, ('尿布', '牛奶'): 4, ('尿布', '面包'): 4, ('牛奶', '面包'): 3}, 3: {('尿布', '牛奶', '面包'): 3}}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关联规则： [{啤酒} -&gt; {尿布}, {牛奶} -&gt; {尿布}, {面包} -&gt; {尿布}, {牛奶, 面包} -&gt; {尿布}]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6790690" y="1938020"/>
          <a:ext cx="4652645" cy="33635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2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订单编号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购买的商品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牛奶、面包、尿布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9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可乐、面包、尿布、啤酒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2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牛奶、尿布、啤酒、鸡蛋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19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26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面包、牛奶、尿布、可乐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altLang="zh-CN" dirty="0">
                <a:ea typeface="宋体" panose="02010600030101010101" pitchFamily="2" charset="-122"/>
              </a:rPr>
              <a:t>关联分析</a:t>
            </a:r>
            <a:r>
              <a:rPr lang="zh-CN" dirty="0">
                <a:ea typeface="宋体" panose="02010600030101010101" pitchFamily="2" charset="-122"/>
              </a:rPr>
              <a:t>的使用场景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10039350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500" dirty="0">
                <a:ea typeface="宋体" panose="02010600030101010101" pitchFamily="2" charset="-122"/>
                <a:sym typeface="+mn-ea"/>
              </a:rPr>
              <a:t>万物皆</a:t>
            </a:r>
            <a:r>
              <a:rPr lang="en-US" altLang="zh-CN" sz="2500" dirty="0">
                <a:ea typeface="宋体" panose="02010600030101010101" pitchFamily="2" charset="-122"/>
                <a:sym typeface="+mn-ea"/>
              </a:rPr>
              <a:t>Transaction</a:t>
            </a:r>
            <a:r>
              <a:rPr lang="zh-CN" altLang="zh-CN" sz="2500" dirty="0">
                <a:ea typeface="宋体" panose="02010600030101010101" pitchFamily="2" charset="-122"/>
                <a:sym typeface="+mn-ea"/>
              </a:rPr>
              <a:t>：</a:t>
            </a:r>
            <a:endParaRPr lang="zh-CN" altLang="en-US" sz="25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500" dirty="0">
                <a:ea typeface="宋体" panose="02010600030101010101" pitchFamily="2" charset="-122"/>
                <a:sym typeface="+mn-ea"/>
              </a:rPr>
              <a:t>超市购物小票（</a:t>
            </a:r>
            <a:r>
              <a:rPr lang="en-US" altLang="zh-CN" sz="2500" dirty="0">
                <a:ea typeface="宋体" panose="02010600030101010101" pitchFamily="2" charset="-122"/>
                <a:sym typeface="+mn-ea"/>
              </a:rPr>
              <a:t>TransactionID =&gt; Item</a:t>
            </a:r>
            <a:r>
              <a:rPr lang="zh-CN" altLang="zh-CN" sz="2500" dirty="0">
                <a:ea typeface="宋体" panose="02010600030101010101" pitchFamily="2" charset="-122"/>
                <a:sym typeface="+mn-ea"/>
              </a:rPr>
              <a:t>）</a:t>
            </a:r>
            <a:endParaRPr lang="zh-CN" altLang="en-US" sz="25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500" dirty="0">
                <a:ea typeface="宋体" panose="02010600030101010101" pitchFamily="2" charset="-122"/>
                <a:sym typeface="+mn-ea"/>
              </a:rPr>
              <a:t>每部电影的分类（</a:t>
            </a:r>
            <a:r>
              <a:rPr lang="en-US" altLang="zh-CN" sz="2500" dirty="0">
                <a:ea typeface="宋体" panose="02010600030101010101" pitchFamily="2" charset="-122"/>
                <a:sym typeface="+mn-ea"/>
              </a:rPr>
              <a:t>MovieID =&gt; </a:t>
            </a:r>
            <a:r>
              <a:rPr lang="zh-CN" altLang="zh-CN" sz="2500" dirty="0">
                <a:ea typeface="宋体" panose="02010600030101010101" pitchFamily="2" charset="-122"/>
                <a:sym typeface="+mn-ea"/>
              </a:rPr>
              <a:t>分类）</a:t>
            </a:r>
          </a:p>
          <a:p>
            <a:pPr>
              <a:lnSpc>
                <a:spcPct val="150000"/>
              </a:lnSpc>
            </a:pPr>
            <a:r>
              <a:rPr lang="zh-CN" altLang="zh-CN" sz="2500" dirty="0">
                <a:ea typeface="宋体" panose="02010600030101010101" pitchFamily="2" charset="-122"/>
                <a:sym typeface="+mn-ea"/>
              </a:rPr>
              <a:t>每部电影的演员（</a:t>
            </a:r>
            <a:r>
              <a:rPr lang="en-US" altLang="zh-CN" sz="2500" dirty="0">
                <a:ea typeface="宋体" panose="02010600030101010101" pitchFamily="2" charset="-122"/>
                <a:sym typeface="+mn-ea"/>
              </a:rPr>
              <a:t>MovieID =&gt; </a:t>
            </a:r>
            <a:r>
              <a:rPr lang="zh-CN" altLang="zh-CN" sz="2500" dirty="0">
                <a:ea typeface="宋体" panose="02010600030101010101" pitchFamily="2" charset="-122"/>
                <a:sym typeface="+mn-ea"/>
              </a:rPr>
              <a:t>演员）</a:t>
            </a:r>
            <a:endParaRPr lang="zh-CN" altLang="en-US" sz="25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5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altLang="zh-CN" dirty="0">
                <a:ea typeface="宋体" panose="02010600030101010101" pitchFamily="2" charset="-122"/>
              </a:rPr>
              <a:t>关联分析</a:t>
            </a:r>
            <a:r>
              <a:rPr lang="zh-CN" dirty="0">
                <a:ea typeface="宋体" panose="02010600030101010101" pitchFamily="2" charset="-122"/>
              </a:rPr>
              <a:t>的使用场景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10039350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endParaRPr lang="zh-CN" altLang="en-US" sz="3800" dirty="0">
              <a:ea typeface="宋体" panose="02010600030101010101" pitchFamily="2" charset="-122"/>
              <a:sym typeface="+mn-ea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3800" dirty="0">
                <a:ea typeface="宋体" panose="02010600030101010101" pitchFamily="2" charset="-122"/>
                <a:sym typeface="+mn-ea"/>
              </a:rPr>
              <a:t>超市购物小票的关联关系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3800" dirty="0">
                <a:ea typeface="宋体" panose="02010600030101010101" pitchFamily="2" charset="-122"/>
                <a:sym typeface="+mn-ea"/>
              </a:rPr>
              <a:t>每笔订单的商品（</a:t>
            </a:r>
            <a:r>
              <a:rPr lang="en-US" altLang="zh-CN" sz="3800" dirty="0">
                <a:ea typeface="宋体" panose="02010600030101010101" pitchFamily="2" charset="-122"/>
                <a:sym typeface="+mn-ea"/>
              </a:rPr>
              <a:t>TransactionID =&gt; Item</a:t>
            </a:r>
            <a:r>
              <a:rPr lang="zh-CN" altLang="zh-CN" sz="3800" dirty="0">
                <a:ea typeface="宋体" panose="02010600030101010101" pitchFamily="2" charset="-122"/>
                <a:sym typeface="+mn-ea"/>
              </a:rPr>
              <a:t>）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3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</a:rPr>
              <a:t>Apriori</a:t>
            </a:r>
            <a:r>
              <a:rPr lang="zh-CN" altLang="zh-CN" dirty="0">
                <a:ea typeface="宋体" panose="02010600030101010101" pitchFamily="2" charset="-122"/>
              </a:rPr>
              <a:t>算法做关联分析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375265" cy="4351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BreadBasket</a:t>
            </a:r>
            <a:r>
              <a:rPr dirty="0"/>
              <a:t>数据集</a:t>
            </a:r>
            <a:r>
              <a:rPr lang="zh-CN" dirty="0">
                <a:ea typeface="宋体" panose="02010600030101010101" pitchFamily="2" charset="-122"/>
              </a:rPr>
              <a:t>（</a:t>
            </a:r>
            <a:r>
              <a:rPr lang="en-US" dirty="0">
                <a:sym typeface="+mn-ea"/>
              </a:rPr>
              <a:t>21293</a:t>
            </a:r>
            <a:r>
              <a:rPr lang="zh-CN" dirty="0">
                <a:ea typeface="宋体" panose="02010600030101010101" pitchFamily="2" charset="-122"/>
                <a:sym typeface="+mn-ea"/>
              </a:rPr>
              <a:t>笔订单）：</a:t>
            </a:r>
            <a:endParaRPr dirty="0"/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字段：</a:t>
            </a:r>
            <a:r>
              <a:rPr dirty="0"/>
              <a:t>Date（日期），Time（时间），Transaction（交易ID）Item</a:t>
            </a:r>
            <a:r>
              <a:rPr lang="zh-CN" dirty="0">
                <a:ea typeface="宋体" panose="02010600030101010101" pitchFamily="2" charset="-122"/>
              </a:rPr>
              <a:t>（</a:t>
            </a:r>
            <a:r>
              <a:rPr dirty="0"/>
              <a:t>商品名称</a:t>
            </a:r>
            <a:r>
              <a:rPr lang="zh-CN" dirty="0">
                <a:ea typeface="宋体" panose="02010600030101010101" pitchFamily="2" charset="-122"/>
              </a:rPr>
              <a:t>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地址：</a:t>
            </a:r>
            <a:r>
              <a:rPr dirty="0">
                <a:solidFill>
                  <a:schemeClr val="tx1"/>
                </a:solidFill>
                <a:sym typeface="+mn-ea"/>
              </a:rPr>
              <a:t>https://github.com/cystanford/R</a:t>
            </a:r>
            <a:r>
              <a:rPr lang="en-US" dirty="0">
                <a:solidFill>
                  <a:schemeClr val="tx1"/>
                </a:solidFill>
                <a:sym typeface="+mn-ea"/>
              </a:rPr>
              <a:t>S6</a:t>
            </a:r>
            <a:r>
              <a:rPr dirty="0">
                <a:solidFill>
                  <a:schemeClr val="tx1"/>
                </a:solidFill>
                <a:sym typeface="+mn-ea"/>
              </a:rPr>
              <a:t>/tree/master/L3/BreadBasket</a:t>
            </a:r>
            <a:endParaRPr dirty="0">
              <a:solidFill>
                <a:srgbClr val="FF0000"/>
              </a:solidFill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交易ID的范围是[1,9684]，</a:t>
            </a:r>
            <a:r>
              <a:rPr lang="zh-CN" dirty="0">
                <a:ea typeface="宋体" panose="02010600030101010101" pitchFamily="2" charset="-122"/>
              </a:rPr>
              <a:t>存在</a:t>
            </a:r>
            <a:r>
              <a:rPr dirty="0"/>
              <a:t>交易ID</a:t>
            </a:r>
            <a:r>
              <a:rPr lang="zh-CN" dirty="0">
                <a:ea typeface="宋体" panose="02010600030101010101" pitchFamily="2" charset="-122"/>
              </a:rPr>
              <a:t>为空的情况，</a:t>
            </a:r>
            <a:r>
              <a:rPr dirty="0"/>
              <a:t>同一笔交易中存在商品重复的情况。以外，有些交易没有</a:t>
            </a:r>
            <a:r>
              <a:rPr lang="zh-CN" dirty="0">
                <a:ea typeface="宋体" panose="02010600030101010101" pitchFamily="2" charset="-122"/>
              </a:rPr>
              <a:t>购买</a:t>
            </a:r>
            <a:r>
              <a:rPr dirty="0"/>
              <a:t>商品</a:t>
            </a:r>
            <a:r>
              <a:rPr lang="zh-CN" dirty="0">
                <a:ea typeface="宋体" panose="02010600030101010101" pitchFamily="2" charset="-122"/>
              </a:rPr>
              <a:t>（</a:t>
            </a:r>
            <a:r>
              <a:rPr dirty="0"/>
              <a:t>对应的Item为NONE</a:t>
            </a:r>
            <a:r>
              <a:rPr lang="zh-CN" dirty="0">
                <a:ea typeface="宋体" panose="02010600030101010101" pitchFamily="2" charset="-122"/>
              </a:rPr>
              <a:t>）</a:t>
            </a:r>
            <a:endParaRPr dirty="0"/>
          </a:p>
          <a:p>
            <a:pPr marL="0" indent="0">
              <a:lnSpc>
                <a:spcPct val="150000"/>
              </a:lnSpc>
              <a:buNone/>
            </a:pP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</a:rPr>
              <a:t>Apriori</a:t>
            </a:r>
            <a:r>
              <a:rPr lang="zh-CN" altLang="zh-CN" dirty="0">
                <a:ea typeface="宋体" panose="02010600030101010101" pitchFamily="2" charset="-122"/>
              </a:rPr>
              <a:t>算法做关联分析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375265" cy="4351655"/>
          </a:xfrm>
          <a:prstGeom prst="rect">
            <a:avLst/>
          </a:prstGeom>
        </p:spPr>
        <p:txBody>
          <a:bodyPr>
            <a:normAutofit fontScale="85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# 数据加载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data = pd.read_csv('./BreadBasket_DMS.csv')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# 统一小写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data['Item'] = data['Item'].str.lower()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# 去掉none项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data = data.drop(data[data.Item == 'none'].index)</a:t>
            </a:r>
          </a:p>
          <a:p>
            <a:pPr marL="0" indent="0">
              <a:lnSpc>
                <a:spcPct val="150000"/>
              </a:lnSpc>
              <a:buNone/>
            </a:pPr>
            <a:endParaRPr lang="zh-CN" dirty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275" y="1932305"/>
            <a:ext cx="4362450" cy="37528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60000"/>
          </a:bodyPr>
          <a:lstStyle/>
          <a:p>
            <a:pPr marL="0" indent="0">
              <a:buNone/>
            </a:pPr>
            <a:r>
              <a:rPr lang="en-US" altLang="zh-CN" dirty="0"/>
              <a:t>K-Means</a:t>
            </a:r>
            <a:r>
              <a:rPr lang="zh-CN" altLang="zh-CN" dirty="0">
                <a:ea typeface="宋体" panose="02010600030101010101" pitchFamily="2" charset="-122"/>
              </a:rPr>
              <a:t> 手肘法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# 统计不同K取值的误差平方和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sse = []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for k in range(1, 11):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	# kmeans算法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	kmeans = KMeans(n_clusters=k)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	kmeans.fit(train_x)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	# 计算inertia簇内误差平方和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	sse.append(kmeans.inertia_)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x = range(1, 11)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plt.xlabel('K')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plt.ylabel('SSE')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plt.plot(x, sse, 'o-')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plt.show()</a:t>
            </a:r>
          </a:p>
          <a:p>
            <a:pPr marL="0" indent="0">
              <a:lnSpc>
                <a:spcPct val="81000"/>
              </a:lnSpc>
              <a:buNone/>
            </a:pPr>
            <a:endParaRPr lang="en-US" altLang="zh-CN" sz="2200" dirty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55" y="1825625"/>
            <a:ext cx="5305425" cy="40195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</a:rPr>
              <a:t>Apriori</a:t>
            </a:r>
            <a:r>
              <a:rPr lang="zh-CN" altLang="zh-CN" dirty="0">
                <a:ea typeface="宋体" panose="02010600030101010101" pitchFamily="2" charset="-122"/>
              </a:rPr>
              <a:t>算法做关联分析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17880" y="1212215"/>
            <a:ext cx="4512945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# 得到一维数组orders_series，并且将Transaction作为index, value为Item取值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orders_series = data.set_index('Transaction')['Item']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# 将数据集进行格式转换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transactions = []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temp_index = 0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for i, v in orders_series.items():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if i != temp_index: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	temp_set = set()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	temp_index = i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	temp_set.add(v)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	transactions.append(temp_set)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else: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		temp_set.add(v)</a:t>
            </a:r>
          </a:p>
        </p:txBody>
      </p:sp>
      <p:sp>
        <p:nvSpPr>
          <p:cNvPr id="7" name="下箭头 6"/>
          <p:cNvSpPr/>
          <p:nvPr/>
        </p:nvSpPr>
        <p:spPr>
          <a:xfrm rot="14760000">
            <a:off x="5532755" y="374729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506210" y="1504950"/>
            <a:ext cx="4512945" cy="4944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500" dirty="0">
                <a:ea typeface="宋体" panose="02010600030101010101" pitchFamily="2" charset="-122"/>
                <a:sym typeface="+mn-ea"/>
              </a:rPr>
              <a:t>[{'scandinavian'}, {'hot chocolate', 'jam', 'cookies'}, {'muffin'}, {'bread', 'coffee', 'pastry'}, {'medialuna', 'pastry', 'muffin'}, {'tea', 'coffee', 'medialuna', 'pastry'}, {'bread', 'pastry'}, {'bread', 'muffin'}, {'scandinavian', 'medialuna'}</a:t>
            </a:r>
            <a:r>
              <a:rPr lang="en-US" altLang="zh-CN" sz="1500" dirty="0">
                <a:ea typeface="宋体" panose="02010600030101010101" pitchFamily="2" charset="-122"/>
                <a:sym typeface="+mn-ea"/>
              </a:rPr>
              <a:t>……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500" dirty="0">
                <a:ea typeface="宋体" panose="02010600030101010101" pitchFamily="2" charset="-122"/>
                <a:sym typeface="+mn-ea"/>
              </a:rPr>
              <a:t>transaction</a:t>
            </a:r>
            <a:r>
              <a:rPr lang="zh-CN" altLang="en-US" sz="1500" dirty="0">
                <a:ea typeface="宋体" panose="02010600030101010101" pitchFamily="2" charset="-122"/>
                <a:sym typeface="+mn-ea"/>
              </a:rPr>
              <a:t>：订单数组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500" dirty="0">
                <a:ea typeface="宋体" panose="02010600030101010101" pitchFamily="2" charset="-122"/>
                <a:sym typeface="+mn-ea"/>
              </a:rPr>
              <a:t>每笔订单为一个集合，去掉订单中的重复项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</a:rPr>
              <a:t>Apriori</a:t>
            </a:r>
            <a:r>
              <a:rPr lang="zh-CN" altLang="zh-CN" dirty="0">
                <a:ea typeface="宋体" panose="02010600030101010101" pitchFamily="2" charset="-122"/>
              </a:rPr>
              <a:t>算法做关联分析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4512945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itemsets, rules = apriori(transactions, min_support=0.02,  min_confidence=0.5)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通过调整min_support，min_confidence可以得到不同的频繁项集和关联规则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min_support=0.02，min_confidence=0.5时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  <a:sym typeface="+mn-ea"/>
              </a:rPr>
              <a:t>一共有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33</a:t>
            </a: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个频繁项集，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8</a:t>
            </a: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种关联规则</a:t>
            </a:r>
          </a:p>
        </p:txBody>
      </p:sp>
      <p:sp>
        <p:nvSpPr>
          <p:cNvPr id="7" name="下箭头 6"/>
          <p:cNvSpPr/>
          <p:nvPr/>
        </p:nvSpPr>
        <p:spPr>
          <a:xfrm rot="15420000">
            <a:off x="5532755" y="374729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506210" y="1504950"/>
            <a:ext cx="4512945" cy="4944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300" dirty="0">
                <a:ea typeface="宋体" panose="02010600030101010101" pitchFamily="2" charset="-122"/>
                <a:sym typeface="+mn-ea"/>
              </a:rPr>
              <a:t>频繁项集： {1: {('alfajores',): 344, ('bread',): 3096, ('brownie',): 379, ('cake',): 983, ('coffee',): 4528, ('cookies',): 515, ('farm house',): 371, ('hot chocolate',): 552, ('juice',): 365, ('medialuna',): 585, ('muffin',): 364, ('pastry',): 815, ('sandwich',): 680, ('scandinavian',): 275, ('scone',): 327, ('soup',): 326, ('tea',): 1350, ('toast',): 318, ('truffles',): 192}, 2: {('bread', 'cake'): 221, ('bread', 'coffee'): 852, ('bread', 'pastry'): 276, ('bread', 'tea'): 266, ('cake', 'coffee'): 518, ('cake', 'tea'): 225, ('coffee', 'cookies'): 267, ('coffee', 'hot chocolate'): 280, ('coffee', 'juice'): 195, ('coffee', 'medialuna'): 333, ('coffee', 'pastry'): 450, ('coffee', 'sandwich'): 362, ('coffee', 'tea'): 472, ('coffee', 'toast'): 224}}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300" dirty="0">
                <a:ea typeface="宋体" panose="02010600030101010101" pitchFamily="2" charset="-122"/>
                <a:sym typeface="+mn-ea"/>
              </a:rPr>
              <a:t>关联规则： [{cake} -&gt; {coffee}, {cookies} -&gt; {coffee}, {hot chocolate} -&gt; {coffee}, {juice} -&gt; {coffee}, {medialuna} -&gt; {coffee}, {pastry} -&gt; {coffee}, {sandwich} -&gt; {coffee}, {toast} -&gt; {coffee}]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3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9485" y="4687570"/>
            <a:ext cx="3640455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使用efficient_apriori工具包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效率较高，但返回参数较少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</a:rPr>
              <a:t>Apriori</a:t>
            </a:r>
            <a:r>
              <a:rPr lang="zh-CN" altLang="zh-CN" dirty="0">
                <a:ea typeface="宋体" panose="02010600030101010101" pitchFamily="2" charset="-122"/>
              </a:rPr>
              <a:t>算法做关联分析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5915025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from mlxtend.frequent_patterns import apriori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from mlxtend.frequent_patterns import association_rules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hot_encoded_df=data.groupby(['Transaction','Item'])['Item'].count().unstack().reset_index().fillna(0).set_index('Transaction')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hot_encoded_df = hot_encoded_df.applymap(encode_units)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frequent_itemsets = apriori(hot_encoded_df, min_support=0.02, use_colnames=True)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rules = association_rules(frequent_itemsets, metric="lift", min_threshold=0.5)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4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下箭头 6"/>
          <p:cNvSpPr/>
          <p:nvPr/>
        </p:nvSpPr>
        <p:spPr>
          <a:xfrm rot="15420000">
            <a:off x="5912485" y="374729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560" y="1067435"/>
            <a:ext cx="5514975" cy="53816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5271770"/>
            <a:ext cx="437007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使用mlxtend.frequent_patterns工具包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效率较低，但返回参数较多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altLang="zh-CN" dirty="0">
                <a:ea typeface="宋体" panose="02010600030101010101" pitchFamily="2" charset="-122"/>
              </a:rPr>
              <a:t>关联分析</a:t>
            </a:r>
            <a:r>
              <a:rPr lang="zh-CN" dirty="0">
                <a:ea typeface="宋体" panose="02010600030101010101" pitchFamily="2" charset="-122"/>
              </a:rPr>
              <a:t>的使用场景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10039350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endParaRPr lang="zh-CN" altLang="en-US" sz="3800" dirty="0">
              <a:ea typeface="宋体" panose="02010600030101010101" pitchFamily="2" charset="-122"/>
              <a:sym typeface="+mn-ea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3800" dirty="0">
                <a:ea typeface="宋体" panose="02010600030101010101" pitchFamily="2" charset="-122"/>
                <a:sym typeface="+mn-ea"/>
              </a:rPr>
              <a:t>电影分类中的关联关系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3800" dirty="0">
                <a:ea typeface="宋体" panose="02010600030101010101" pitchFamily="2" charset="-122"/>
                <a:sym typeface="+mn-ea"/>
              </a:rPr>
              <a:t>每部电影的分类（</a:t>
            </a:r>
            <a:r>
              <a:rPr lang="en-US" altLang="zh-CN" sz="3800" dirty="0">
                <a:ea typeface="宋体" panose="02010600030101010101" pitchFamily="2" charset="-122"/>
                <a:sym typeface="+mn-ea"/>
              </a:rPr>
              <a:t>MovieID =&gt; </a:t>
            </a:r>
            <a:r>
              <a:rPr lang="zh-CN" altLang="zh-CN" sz="3800" dirty="0">
                <a:ea typeface="宋体" panose="02010600030101010101" pitchFamily="2" charset="-122"/>
                <a:sym typeface="+mn-ea"/>
              </a:rPr>
              <a:t>分类）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3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MovieLens</a:t>
            </a:r>
            <a:r>
              <a:rPr altLang="zh-CN" dirty="0">
                <a:ea typeface="宋体" panose="02010600030101010101" pitchFamily="2" charset="-122"/>
              </a:rPr>
              <a:t>：电影</a:t>
            </a:r>
            <a:r>
              <a:rPr lang="zh-CN" dirty="0">
                <a:ea typeface="宋体" panose="02010600030101010101" pitchFamily="2" charset="-122"/>
              </a:rPr>
              <a:t>分类中</a:t>
            </a:r>
            <a:r>
              <a:rPr altLang="zh-CN" dirty="0">
                <a:ea typeface="宋体" panose="02010600030101010101" pitchFamily="2" charset="-122"/>
              </a:rPr>
              <a:t>的关联分析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10039350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数据集：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MovieLens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下载地址：https://www.kaggle.com/jneupane12/movielens/download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主要使用的文件：movies.csv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格式：movieId	title	genres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记录了电影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ID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，标题和分类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我们可以分析下电影分类之间的频繁项集和关联规则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MovieLens 主要使用 Collaborative Filtering 和 Association Rules 相结合的技术，向用户推荐他们感兴趣的电影。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MovieLens</a:t>
            </a:r>
            <a:r>
              <a:rPr altLang="zh-CN" dirty="0">
                <a:ea typeface="宋体" panose="02010600030101010101" pitchFamily="2" charset="-122"/>
              </a:rPr>
              <a:t>：电影</a:t>
            </a:r>
            <a:r>
              <a:rPr lang="zh-CN" dirty="0">
                <a:ea typeface="宋体" panose="02010600030101010101" pitchFamily="2" charset="-122"/>
              </a:rPr>
              <a:t>分类中</a:t>
            </a:r>
            <a:r>
              <a:rPr altLang="zh-CN" dirty="0">
                <a:ea typeface="宋体" panose="02010600030101010101" pitchFamily="2" charset="-122"/>
              </a:rPr>
              <a:t>的关联分析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6777990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# 将genres进行one-hot编码（离散特征有多少取值，就用多少维来表示这个特征）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movies_hot_encoded = movies.drop('genres',1).join(movies.genres.str.get_dummies())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# 将movieId, title设置为index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movies_hot_encoded.set_index(['movieId','title'],inplace=True)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# 挖掘频繁项集，最小支持度为0.02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itemsets = apriori(movies_hot_encoded,use_colnames=True, min_support=0.02)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# 根据频繁项集计算关联规则，设置最小提升度为2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rules =  association_rules(itemsets, metric='lift', min_threshold=2)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345" y="1504950"/>
            <a:ext cx="4010025" cy="4314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MovieLens</a:t>
            </a:r>
            <a:r>
              <a:rPr altLang="zh-CN" dirty="0">
                <a:ea typeface="宋体" panose="02010600030101010101" pitchFamily="2" charset="-122"/>
              </a:rPr>
              <a:t>：电影</a:t>
            </a:r>
            <a:r>
              <a:rPr lang="zh-CN" dirty="0">
                <a:ea typeface="宋体" panose="02010600030101010101" pitchFamily="2" charset="-122"/>
              </a:rPr>
              <a:t>分类中</a:t>
            </a:r>
            <a:r>
              <a:rPr altLang="zh-CN" dirty="0">
                <a:ea typeface="宋体" panose="02010600030101010101" pitchFamily="2" charset="-122"/>
              </a:rPr>
              <a:t>的关联分析</a:t>
            </a: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840105" y="1136015"/>
          <a:ext cx="11157585" cy="55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5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68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1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3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31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34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05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antecedents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consequents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antecedent support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consequent support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support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confidence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lift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leverage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conviction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9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frozenset({'Mystery'})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frozenset({'Thriller'})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0.055502603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0.153163722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0.029144365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0.525099075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3.428351502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0.02064338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1.783185154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5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frozenset({'Thriller'})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frozenset({'Mystery'})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0.153163722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0.055502603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0.029144365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0.190282432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3.428351502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0.02064338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1.16645289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8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frozenset({'Crime'})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frozenset({'Drama', 'Thriller'})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0.107742503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0.068480094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0.024965173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0.231711466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3.383632432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0.017586957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1.212461029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5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frozenset({'Drama', 'Thriller'})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frozenset({'Crime'})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0.068480094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0.107742503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0.024965173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0.364561028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3.383632432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0.017586957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1.404159228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89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frozenset({'Action'})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frozenset({'Adventure'})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0.129041719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0.08538016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0.035633111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0.276136364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3.234198251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0.024615508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1.263525054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05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frozenset({'Adventure'})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frozenset({'Action'})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0.08538016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0.129041719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0.035633111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0.417346501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3.234198251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0.024615508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1.494813439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89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frozenset({'Action'})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frozenset({'Sci-Fi'})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0.129041719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0.063897646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0.02349879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0.182102273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2.849905792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0.015253328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1.144522502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05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frozenset({'Sci-Fi'})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frozenset({'Action'})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0.063897646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0.129041719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0.02349879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0.367756741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2.849905792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0.015253328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1.377568316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989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frozenset({'Thriller'})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frozenset({'Crime'})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0.153163722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0.107742503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0.045164602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0.294877932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2.736876567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0.028662359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1.265394373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05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frozenset({'Crime'})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frozenset({'Thriller'})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0.107742503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0.153163722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0.045164602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0.419190201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2.736876567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0.028662359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1.458026844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989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frozenset({'Horror'})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frozenset({'Thriller'})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0.095718161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0.153163722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0.039335728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0.410953658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2.683100496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0.024675179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1.437639482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305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frozenset({'Thriller'})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frozenset({'Horror'})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0.153163722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0.095718161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0.039335728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0.256821446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2.683100496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0.024675179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1.216776014</a:t>
                      </a:r>
                      <a:endParaRPr lang="en-US" alt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altLang="zh-CN" dirty="0">
                <a:ea typeface="宋体" panose="02010600030101010101" pitchFamily="2" charset="-122"/>
              </a:rPr>
              <a:t>关联分析</a:t>
            </a:r>
            <a:r>
              <a:rPr lang="zh-CN" dirty="0">
                <a:ea typeface="宋体" panose="02010600030101010101" pitchFamily="2" charset="-122"/>
              </a:rPr>
              <a:t>的使用场景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10039350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endParaRPr lang="zh-CN" altLang="en-US" sz="3800" dirty="0">
              <a:ea typeface="宋体" panose="02010600030101010101" pitchFamily="2" charset="-122"/>
              <a:sym typeface="+mn-ea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3800" dirty="0">
                <a:ea typeface="宋体" panose="02010600030101010101" pitchFamily="2" charset="-122"/>
                <a:sym typeface="+mn-ea"/>
              </a:rPr>
              <a:t>电影演员中的关联关系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3800" dirty="0">
                <a:ea typeface="宋体" panose="02010600030101010101" pitchFamily="2" charset="-122"/>
                <a:sym typeface="+mn-ea"/>
              </a:rPr>
              <a:t>每部电影的演员列表（</a:t>
            </a:r>
            <a:r>
              <a:rPr lang="en-US" altLang="zh-CN" sz="3800" dirty="0">
                <a:ea typeface="宋体" panose="02010600030101010101" pitchFamily="2" charset="-122"/>
                <a:sym typeface="+mn-ea"/>
              </a:rPr>
              <a:t>MovieID =&gt; </a:t>
            </a:r>
            <a:r>
              <a:rPr lang="zh-CN" altLang="en-US" sz="3800" dirty="0">
                <a:ea typeface="宋体" panose="02010600030101010101" pitchFamily="2" charset="-122"/>
                <a:sym typeface="+mn-ea"/>
              </a:rPr>
              <a:t>演员</a:t>
            </a:r>
            <a:r>
              <a:rPr lang="zh-CN" altLang="zh-CN" sz="3800" dirty="0">
                <a:ea typeface="宋体" panose="02010600030101010101" pitchFamily="2" charset="-122"/>
                <a:sym typeface="+mn-ea"/>
              </a:rPr>
              <a:t>）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3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MovieActors</a:t>
            </a:r>
            <a:r>
              <a:rPr altLang="zh-CN" dirty="0">
                <a:ea typeface="宋体" panose="02010600030101010101" pitchFamily="2" charset="-122"/>
              </a:rPr>
              <a:t>：电影</a:t>
            </a:r>
            <a:r>
              <a:rPr lang="zh-CN" dirty="0">
                <a:ea typeface="宋体" panose="02010600030101010101" pitchFamily="2" charset="-122"/>
              </a:rPr>
              <a:t>演员中</a:t>
            </a:r>
            <a:r>
              <a:rPr altLang="zh-CN" dirty="0">
                <a:ea typeface="宋体" panose="02010600030101010101" pitchFamily="2" charset="-122"/>
              </a:rPr>
              <a:t>的关联分析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3843655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数据集：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MovieActors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来源：movie_actors.csv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爬虫抓取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movie_actors_download.py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格式：title	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actors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记录了电影标题和演员列表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我们可以分析下电影演员之间的频繁项集和关联规则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910" y="1379220"/>
            <a:ext cx="7277735" cy="3776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MovieActors</a:t>
            </a:r>
            <a:r>
              <a:rPr altLang="zh-CN" dirty="0">
                <a:ea typeface="宋体" panose="02010600030101010101" pitchFamily="2" charset="-122"/>
              </a:rPr>
              <a:t>：电影</a:t>
            </a:r>
            <a:r>
              <a:rPr lang="zh-CN" dirty="0">
                <a:ea typeface="宋体" panose="02010600030101010101" pitchFamily="2" charset="-122"/>
              </a:rPr>
              <a:t>演员中</a:t>
            </a:r>
            <a:r>
              <a:rPr altLang="zh-CN" dirty="0">
                <a:ea typeface="宋体" panose="02010600030101010101" pitchFamily="2" charset="-122"/>
              </a:rPr>
              <a:t>的关联分析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18515" y="1202690"/>
            <a:ext cx="8673465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from selenium import webdriver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# 设置想要下载的导演 数据集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director = u'徐峥'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base_url = 'https://movie.douban.com/subject_search?search_text='+director+'&amp;cat=1002&amp;start='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# 下载指定页面的数据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def download(request_url):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# 将字典类型转化为DataFrame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movie_actors = pd.DataFrame(movie_actors, index=[0])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# DataFrame 行列转换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movie_actors = pd.DataFrame(movie_actors.values.T, index=movie_actors.columns, columns=movie_actors.index)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movie_actors.index.name = 'title'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movie_actors.set_axis(['actors'], axis='columns', inplace=True)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movie_actors.to_csv('./movie_actors.csv')</a:t>
            </a:r>
          </a:p>
          <a:p>
            <a:pPr marL="0" indent="0">
              <a:lnSpc>
                <a:spcPct val="150000"/>
              </a:lnSpc>
              <a:buNone/>
            </a:pPr>
            <a:endParaRPr sz="13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下箭头 6"/>
          <p:cNvSpPr/>
          <p:nvPr/>
        </p:nvSpPr>
        <p:spPr>
          <a:xfrm rot="4140000">
            <a:off x="7139305" y="344503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7995920" y="1310005"/>
            <a:ext cx="3843655" cy="4944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当没有现成的数据源时，可以通过爬虫进行数据抓取，保存在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csv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文件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爬虫抓取属于提升部分，不是本次课重点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重点理解：万物皆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Transaction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掌握方法：挖掘数据集中的频繁项集和关联规则</a:t>
            </a:r>
          </a:p>
          <a:p>
            <a:pPr>
              <a:lnSpc>
                <a:spcPct val="150000"/>
              </a:lnSpc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60000"/>
          </a:bodyPr>
          <a:lstStyle/>
          <a:p>
            <a:pPr marL="0" indent="0">
              <a:buNone/>
            </a:pPr>
            <a:r>
              <a:rPr lang="en-US" altLang="zh-CN" dirty="0"/>
              <a:t>K-Means</a:t>
            </a:r>
            <a:r>
              <a:rPr lang="zh-CN" altLang="zh-CN" dirty="0">
                <a:ea typeface="宋体" panose="02010600030101010101" pitchFamily="2" charset="-122"/>
              </a:rPr>
              <a:t> 在图像分割中的应用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# 用K-Means对图像进行2聚类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kmeans =KMeans(n_clusters=2)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kmeans.fit(img)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label = kmeans.predict(img)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# 将图像聚类结果，转化成图像尺寸的矩阵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label = label.reshape([width, height])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# 创建个新图像pic_mark，用来保存图像聚类的结果，并设置不同的灰度值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pic_mark = image.new("L", (width, height))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for x in range(width):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    for y in range(height):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        # 根据类别设置图像灰度, 类别0 灰度值为255， 类别1 灰度值为127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        pic_mark.putpixel((x, y), int(256/(label[x][y]+1))-1)</a:t>
            </a:r>
          </a:p>
          <a:p>
            <a:pPr marL="0" indent="0">
              <a:lnSpc>
                <a:spcPct val="81000"/>
              </a:lnSpc>
              <a:buNone/>
            </a:pPr>
            <a:endParaRPr lang="en-US" altLang="zh-CN" sz="2200" dirty="0">
              <a:ea typeface="宋体" panose="02010600030101010101" pitchFamily="2" charset="-122"/>
            </a:endParaRPr>
          </a:p>
        </p:txBody>
      </p:sp>
      <p:pic>
        <p:nvPicPr>
          <p:cNvPr id="4" name="图片 3" descr="3_mar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00" y="1758315"/>
            <a:ext cx="3126105" cy="41681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MovieActors</a:t>
            </a:r>
            <a:r>
              <a:rPr altLang="zh-CN" dirty="0">
                <a:ea typeface="宋体" panose="02010600030101010101" pitchFamily="2" charset="-122"/>
              </a:rPr>
              <a:t>：电影</a:t>
            </a:r>
            <a:r>
              <a:rPr lang="zh-CN" dirty="0">
                <a:ea typeface="宋体" panose="02010600030101010101" pitchFamily="2" charset="-122"/>
              </a:rPr>
              <a:t>演员中</a:t>
            </a:r>
            <a:r>
              <a:rPr altLang="zh-CN" dirty="0">
                <a:ea typeface="宋体" panose="02010600030101010101" pitchFamily="2" charset="-122"/>
              </a:rPr>
              <a:t>的关联分析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18515" y="1202690"/>
            <a:ext cx="8673465" cy="505142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from mlxtend.frequent_patterns import apriori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from mlxtend.frequent_patterns import association_rules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# 数据加载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movies = pd.read_csv('./movie_actors.csv')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# 将genres进行one-hot编码（离散特征有多少取值，就用多少维来表示这个特征）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movies_hot_encoded = movies.drop('actors',1).join(movies.actors.str.get_dummies('/'))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# 将movieId, title设置为index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movies_hot_encoded.set_index(['title'],inplace=True)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# 挖掘频繁项集，最小支持度为0.0</a:t>
            </a:r>
            <a:r>
              <a:rPr lang="en-US" sz="1300" dirty="0">
                <a:ea typeface="宋体" panose="02010600030101010101" pitchFamily="2" charset="-122"/>
                <a:sym typeface="+mn-ea"/>
              </a:rPr>
              <a:t>5</a:t>
            </a:r>
            <a:endParaRPr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itemsets = apriori(movies_hot_encoded,use_colnames=True, min_support=0.05)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# 按照支持度从大到小进行时候粗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300" dirty="0">
                <a:ea typeface="宋体" panose="02010600030101010101" pitchFamily="2" charset="-122"/>
                <a:sym typeface="+mn-ea"/>
              </a:rPr>
              <a:t>itemsets = itemsets.sort_values(by="support" , ascending=False) </a:t>
            </a:r>
          </a:p>
          <a:p>
            <a:pPr marL="0" indent="0">
              <a:lnSpc>
                <a:spcPct val="150000"/>
              </a:lnSpc>
              <a:buNone/>
            </a:pPr>
            <a:endParaRPr sz="13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下箭头 6"/>
          <p:cNvSpPr/>
          <p:nvPr/>
        </p:nvSpPr>
        <p:spPr>
          <a:xfrm rot="14460000">
            <a:off x="7139305" y="344503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255" y="1981835"/>
            <a:ext cx="3886200" cy="2095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MovieActors</a:t>
            </a:r>
            <a:r>
              <a:rPr altLang="zh-CN" dirty="0">
                <a:ea typeface="宋体" panose="02010600030101010101" pitchFamily="2" charset="-122"/>
              </a:rPr>
              <a:t>：电影</a:t>
            </a:r>
            <a:r>
              <a:rPr lang="zh-CN" dirty="0">
                <a:ea typeface="宋体" panose="02010600030101010101" pitchFamily="2" charset="-122"/>
              </a:rPr>
              <a:t>演员中</a:t>
            </a:r>
            <a:r>
              <a:rPr altLang="zh-CN" dirty="0">
                <a:ea typeface="宋体" panose="02010600030101010101" pitchFamily="2" charset="-122"/>
              </a:rPr>
              <a:t>的关联分析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18515" y="1202690"/>
            <a:ext cx="4987925" cy="505142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pd.options.display.max_columns=100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# 根据频繁项集计算关联规则，设置最小提升度为2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rules =  association_rules(itemsets, metric='lift', min_threshold=2)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# 按照提升度从大到小进行排序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rules = rules.sort_values(by="lift" , ascending=False) 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#rules.to_csv('./rules.csv')</a:t>
            </a:r>
          </a:p>
        </p:txBody>
      </p:sp>
      <p:sp>
        <p:nvSpPr>
          <p:cNvPr id="7" name="下箭头 6"/>
          <p:cNvSpPr/>
          <p:nvPr/>
        </p:nvSpPr>
        <p:spPr>
          <a:xfrm rot="14460000">
            <a:off x="5333365" y="333771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440" y="1438910"/>
            <a:ext cx="6267450" cy="3429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Action</a:t>
            </a:r>
            <a:r>
              <a:rPr altLang="zh-CN" dirty="0">
                <a:ea typeface="宋体" panose="02010600030101010101" pitchFamily="2" charset="-122"/>
              </a:rPr>
              <a:t>：</a:t>
            </a:r>
            <a:r>
              <a:rPr dirty="0">
                <a:ea typeface="宋体" panose="02010600030101010101" pitchFamily="2" charset="-122"/>
              </a:rPr>
              <a:t>MarketBasket</a:t>
            </a:r>
            <a:r>
              <a:rPr lang="zh-CN" dirty="0">
                <a:ea typeface="宋体" panose="02010600030101010101" pitchFamily="2" charset="-122"/>
              </a:rPr>
              <a:t>购物篮分析</a:t>
            </a:r>
          </a:p>
        </p:txBody>
      </p:sp>
      <p:sp>
        <p:nvSpPr>
          <p:cNvPr id="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4480560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数据集：MarketBasket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下载地址：https://www.kaggle.com/dragonheir/basket-optimisation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该数据集为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rawdata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，没有记录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TransactionID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和列名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ToDo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：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统计交易中的频繁项集和关联规则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395" y="1504950"/>
            <a:ext cx="6625590" cy="24606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29225" y="4251960"/>
            <a:ext cx="680593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H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ints: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data = pd.read_csv('./Market_Basket_Optimisation.csv', header = None)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altLang="zh-CN" dirty="0">
                <a:ea typeface="宋体" panose="02010600030101010101" pitchFamily="2" charset="-122"/>
              </a:rPr>
              <a:t>关联规则与协同过滤的区别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9989185" cy="435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关联规则是基于transaction，而协同过滤基于用户偏好（评分）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商品组合使用的是购物篮分析，也就是</a:t>
            </a:r>
            <a:r>
              <a:rPr lang="en-US" altLang="zh-CN" dirty="0">
                <a:ea typeface="宋体" panose="02010600030101010101" pitchFamily="2" charset="-122"/>
              </a:rPr>
              <a:t>A</a:t>
            </a:r>
            <a:r>
              <a:rPr lang="zh-CN" dirty="0">
                <a:ea typeface="宋体" panose="02010600030101010101" pitchFamily="2" charset="-122"/>
              </a:rPr>
              <a:t>priori算法，协同过滤计算的是相似度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关联规则没有利用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dirty="0">
                <a:ea typeface="宋体" panose="02010600030101010101" pitchFamily="2" charset="-122"/>
              </a:rPr>
              <a:t>用户偏好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”</a:t>
            </a:r>
            <a:r>
              <a:rPr lang="zh-CN" altLang="en-US" dirty="0">
                <a:ea typeface="宋体" panose="02010600030101010101" pitchFamily="2" charset="-122"/>
              </a:rPr>
              <a:t>，而是基于购物订单进行的频繁项集挖掘</a:t>
            </a:r>
            <a:endParaRPr 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altLang="zh-CN" dirty="0">
                <a:ea typeface="宋体" panose="02010600030101010101" pitchFamily="2" charset="-122"/>
              </a:rPr>
              <a:t>关联规则与协同过滤的区别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9989185" cy="435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500" dirty="0">
                <a:ea typeface="宋体" panose="02010600030101010101" pitchFamily="2" charset="-122"/>
              </a:rPr>
              <a:t>推荐使用场景：</a:t>
            </a:r>
          </a:p>
          <a:p>
            <a:pPr>
              <a:lnSpc>
                <a:spcPct val="150000"/>
              </a:lnSpc>
            </a:pPr>
            <a:r>
              <a:rPr lang="zh-CN" sz="2500" dirty="0">
                <a:ea typeface="宋体" panose="02010600030101010101" pitchFamily="2" charset="-122"/>
              </a:rPr>
              <a:t>当下的需求：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2500" dirty="0">
                <a:ea typeface="宋体" panose="02010600030101010101" pitchFamily="2" charset="-122"/>
              </a:rPr>
              <a:t>推荐的基础是且只是当前一次的购买</a:t>
            </a:r>
            <a:r>
              <a:rPr lang="en-US" altLang="zh-CN" sz="2500" dirty="0">
                <a:ea typeface="宋体" panose="02010600030101010101" pitchFamily="2" charset="-122"/>
              </a:rPr>
              <a:t>/</a:t>
            </a:r>
            <a:r>
              <a:rPr lang="zh-CN" altLang="en-US" sz="2500" dirty="0">
                <a:ea typeface="宋体" panose="02010600030101010101" pitchFamily="2" charset="-122"/>
              </a:rPr>
              <a:t>点击</a:t>
            </a:r>
            <a:endParaRPr lang="zh-CN" sz="25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2500" dirty="0">
                <a:ea typeface="宋体" panose="02010600030101010101" pitchFamily="2" charset="-122"/>
              </a:rPr>
              <a:t>长期偏好：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2500" dirty="0">
                <a:ea typeface="宋体" panose="02010600030101010101" pitchFamily="2" charset="-122"/>
              </a:rPr>
              <a:t>基于用户历史的行为进行分析，建立一定时间内的偏好排序</a:t>
            </a:r>
          </a:p>
        </p:txBody>
      </p:sp>
      <p:sp>
        <p:nvSpPr>
          <p:cNvPr id="7" name="下箭头 6"/>
          <p:cNvSpPr/>
          <p:nvPr/>
        </p:nvSpPr>
        <p:spPr>
          <a:xfrm>
            <a:off x="5487035" y="495950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4250" y="5382895"/>
            <a:ext cx="9212580" cy="1290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两种推荐算法的思考维度不同，很多时候，我们需要把多种推荐方法的结果综合起来做一个混合的推荐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7" grpId="2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altLang="zh-CN" dirty="0">
                <a:ea typeface="宋体" panose="02010600030101010101" pitchFamily="2" charset="-122"/>
              </a:rPr>
              <a:t>关联规则</a:t>
            </a:r>
            <a:r>
              <a:rPr lang="zh-CN" dirty="0">
                <a:ea typeface="宋体" panose="02010600030101010101" pitchFamily="2" charset="-122"/>
              </a:rPr>
              <a:t>的视角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10227945" cy="435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不需要考虑用户一定时期内的偏好，而是基于</a:t>
            </a:r>
            <a:r>
              <a:rPr lang="en-US" altLang="zh-CN" dirty="0">
                <a:ea typeface="宋体" panose="02010600030101010101" pitchFamily="2" charset="-122"/>
              </a:rPr>
              <a:t>Transaction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宋体" panose="02010600030101010101" pitchFamily="2" charset="-122"/>
              </a:rPr>
              <a:t>只要能将数据转换成</a:t>
            </a:r>
            <a:r>
              <a:rPr lang="en-US" altLang="zh-CN" dirty="0">
                <a:ea typeface="宋体" panose="02010600030101010101" pitchFamily="2" charset="-122"/>
              </a:rPr>
              <a:t>Transaction</a:t>
            </a:r>
            <a:r>
              <a:rPr lang="zh-CN" altLang="en-US" dirty="0">
                <a:ea typeface="宋体" panose="02010600030101010101" pitchFamily="2" charset="-122"/>
              </a:rPr>
              <a:t>，就可以做购物篮分析：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Step1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zh-CN" dirty="0">
                <a:ea typeface="宋体" panose="02010600030101010101" pitchFamily="2" charset="-122"/>
              </a:rPr>
              <a:t>把数据整理成id</a:t>
            </a:r>
            <a:r>
              <a:rPr lang="en-US" altLang="zh-CN" dirty="0">
                <a:ea typeface="宋体" panose="02010600030101010101" pitchFamily="2" charset="-122"/>
              </a:rPr>
              <a:t>=&gt;</a:t>
            </a:r>
            <a:r>
              <a:rPr lang="zh-CN" dirty="0">
                <a:ea typeface="宋体" panose="02010600030101010101" pitchFamily="2" charset="-122"/>
              </a:rPr>
              <a:t>item形式，转换成transaction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Step2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zh-CN" dirty="0">
                <a:ea typeface="宋体" panose="02010600030101010101" pitchFamily="2" charset="-122"/>
              </a:rPr>
              <a:t>设定关联规则的参数（support、confident）挖掘关联规则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Step3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zh-CN" dirty="0">
                <a:ea typeface="宋体" panose="02010600030101010101" pitchFamily="2" charset="-122"/>
              </a:rPr>
              <a:t>按某个指标（lift、support等）对</a:t>
            </a:r>
            <a:r>
              <a:rPr lang="zh-CN" dirty="0">
                <a:ea typeface="宋体" panose="02010600030101010101" pitchFamily="2" charset="-122"/>
                <a:sym typeface="+mn-ea"/>
              </a:rPr>
              <a:t>以关联规则</a:t>
            </a:r>
            <a:r>
              <a:rPr lang="zh-CN" dirty="0">
                <a:ea typeface="宋体" panose="02010600030101010101" pitchFamily="2" charset="-122"/>
              </a:rPr>
              <a:t>排序</a:t>
            </a:r>
          </a:p>
          <a:p>
            <a:pPr marL="0" indent="0">
              <a:lnSpc>
                <a:spcPct val="150000"/>
              </a:lnSpc>
              <a:buNone/>
            </a:pPr>
            <a:endParaRPr 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altLang="zh-CN" dirty="0">
                <a:ea typeface="宋体" panose="02010600030101010101" pitchFamily="2" charset="-122"/>
              </a:rPr>
              <a:t>关联规则中的最小支持度、最小置信度该如何确定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10678795" cy="4979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最小支持度，最小置信度是实验出来的</a:t>
            </a: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最小支持度：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  <a:sym typeface="+mn-ea"/>
              </a:rPr>
              <a:t>不同的数据集，最小值支持度差别较大。</a:t>
            </a:r>
            <a:r>
              <a:rPr lang="zh-CN" dirty="0">
                <a:ea typeface="宋体" panose="02010600030101010101" pitchFamily="2" charset="-122"/>
              </a:rPr>
              <a:t>可能是</a:t>
            </a:r>
            <a:r>
              <a:rPr lang="en-US" altLang="zh-CN" dirty="0">
                <a:ea typeface="宋体" panose="02010600030101010101" pitchFamily="2" charset="-122"/>
              </a:rPr>
              <a:t>0.01</a:t>
            </a:r>
            <a:r>
              <a:rPr lang="zh-CN" altLang="en-US" dirty="0">
                <a:ea typeface="宋体" panose="02010600030101010101" pitchFamily="2" charset="-122"/>
              </a:rPr>
              <a:t>到</a:t>
            </a:r>
            <a:r>
              <a:rPr lang="en-US" altLang="zh-CN" dirty="0">
                <a:ea typeface="宋体" panose="02010600030101010101" pitchFamily="2" charset="-122"/>
              </a:rPr>
              <a:t>0.5</a:t>
            </a:r>
            <a:r>
              <a:rPr lang="zh-CN" altLang="en-US" dirty="0">
                <a:ea typeface="宋体" panose="02010600030101010101" pitchFamily="2" charset="-122"/>
              </a:rPr>
              <a:t>之间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宋体" panose="02010600030101010101" pitchFamily="2" charset="-122"/>
              </a:rPr>
              <a:t>可以从高到低输出前</a:t>
            </a:r>
            <a:r>
              <a:rPr lang="en-US" altLang="zh-CN" dirty="0">
                <a:ea typeface="宋体" panose="02010600030101010101" pitchFamily="2" charset="-122"/>
              </a:rPr>
              <a:t>20</a:t>
            </a:r>
            <a:r>
              <a:rPr lang="zh-CN" altLang="en-US" dirty="0">
                <a:ea typeface="宋体" panose="02010600030101010101" pitchFamily="2" charset="-122"/>
              </a:rPr>
              <a:t>个项集的支持度作为参考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最小置信度：可能是</a:t>
            </a:r>
            <a:r>
              <a:rPr lang="en-US" altLang="zh-CN" dirty="0">
                <a:ea typeface="宋体" panose="02010600030101010101" pitchFamily="2" charset="-122"/>
              </a:rPr>
              <a:t>0.5</a:t>
            </a:r>
            <a:r>
              <a:rPr lang="zh-CN" altLang="en-US" dirty="0">
                <a:ea typeface="宋体" panose="02010600030101010101" pitchFamily="2" charset="-122"/>
              </a:rPr>
              <a:t>到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之间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提升度：</a:t>
            </a:r>
            <a:r>
              <a:rPr lang="zh-CN" dirty="0">
                <a:ea typeface="宋体" panose="02010600030101010101" pitchFamily="2" charset="-122"/>
                <a:sym typeface="+mn-ea"/>
              </a:rPr>
              <a:t>表示使用关联规则可以提升的倍数，是置信度与期望置信度的比值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提升度至少要大于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altLang="zh-CN" dirty="0">
                <a:ea typeface="宋体" panose="02010600030101010101" pitchFamily="2" charset="-122"/>
              </a:rPr>
              <a:t>关联规则</a:t>
            </a:r>
            <a:r>
              <a:rPr lang="zh-CN" dirty="0">
                <a:ea typeface="宋体" panose="02010600030101010101" pitchFamily="2" charset="-122"/>
              </a:rPr>
              <a:t>算法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9430385" cy="435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基于</a:t>
            </a:r>
            <a:r>
              <a:rPr dirty="0">
                <a:ea typeface="宋体" panose="02010600030101010101" pitchFamily="2" charset="-122"/>
              </a:rPr>
              <a:t>关联规则的推荐</a:t>
            </a:r>
            <a:r>
              <a:rPr lang="zh-CN" dirty="0">
                <a:ea typeface="宋体" panose="02010600030101010101" pitchFamily="2" charset="-122"/>
              </a:rPr>
              <a:t>算法</a:t>
            </a:r>
            <a:r>
              <a:rPr dirty="0">
                <a:ea typeface="宋体" panose="02010600030101010101" pitchFamily="2" charset="-122"/>
              </a:rPr>
              <a:t>：</a:t>
            </a:r>
          </a:p>
          <a:p>
            <a:pPr>
              <a:lnSpc>
                <a:spcPct val="150000"/>
              </a:lnSpc>
            </a:pPr>
            <a:r>
              <a:rPr dirty="0">
                <a:ea typeface="宋体" panose="02010600030101010101" pitchFamily="2" charset="-122"/>
              </a:rPr>
              <a:t>Apriori算法</a:t>
            </a:r>
          </a:p>
          <a:p>
            <a:pPr>
              <a:lnSpc>
                <a:spcPct val="150000"/>
              </a:lnSpc>
            </a:pPr>
            <a:r>
              <a:rPr dirty="0">
                <a:ea typeface="宋体" panose="02010600030101010101" pitchFamily="2" charset="-122"/>
              </a:rPr>
              <a:t>FP</a:t>
            </a:r>
            <a:r>
              <a:rPr lang="en-US" dirty="0">
                <a:ea typeface="宋体" panose="02010600030101010101" pitchFamily="2" charset="-122"/>
              </a:rPr>
              <a:t>Growth</a:t>
            </a:r>
            <a:r>
              <a:rPr dirty="0">
                <a:ea typeface="宋体" panose="02010600030101010101" pitchFamily="2" charset="-122"/>
              </a:rPr>
              <a:t>算法</a:t>
            </a:r>
          </a:p>
          <a:p>
            <a:pPr>
              <a:lnSpc>
                <a:spcPct val="150000"/>
              </a:lnSpc>
            </a:pPr>
            <a:r>
              <a:rPr dirty="0">
                <a:ea typeface="宋体" panose="02010600030101010101" pitchFamily="2" charset="-122"/>
              </a:rPr>
              <a:t>PrefixSpan算法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FPGrowth</a:t>
            </a:r>
            <a:r>
              <a:rPr lang="zh-CN" dirty="0">
                <a:ea typeface="宋体" panose="02010600030101010101" pitchFamily="2" charset="-122"/>
              </a:rPr>
              <a:t>算法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9430385" cy="435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dirty="0">
                <a:ea typeface="宋体" panose="02010600030101010101" pitchFamily="2" charset="-122"/>
              </a:rPr>
              <a:t>Apriori在计算的过程中</a:t>
            </a:r>
            <a:r>
              <a:rPr lang="zh-CN" dirty="0">
                <a:ea typeface="宋体" panose="02010600030101010101" pitchFamily="2" charset="-122"/>
              </a:rPr>
              <a:t>存在的不足：</a:t>
            </a:r>
            <a:endParaRPr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ea typeface="宋体" panose="02010600030101010101" pitchFamily="2" charset="-122"/>
              </a:rPr>
              <a:t>可能产生大量的候选集。因为采用排列组合的方式，把可能的项集都组合出来了</a:t>
            </a:r>
          </a:p>
          <a:p>
            <a:pPr>
              <a:lnSpc>
                <a:spcPct val="150000"/>
              </a:lnSpc>
            </a:pPr>
            <a:r>
              <a:rPr dirty="0">
                <a:ea typeface="宋体" panose="02010600030101010101" pitchFamily="2" charset="-122"/>
              </a:rPr>
              <a:t>每次计算都需要重新扫描数据集，计算每个项集的支持度</a:t>
            </a:r>
          </a:p>
        </p:txBody>
      </p:sp>
      <p:sp>
        <p:nvSpPr>
          <p:cNvPr id="7" name="下箭头 6"/>
          <p:cNvSpPr/>
          <p:nvPr/>
        </p:nvSpPr>
        <p:spPr>
          <a:xfrm>
            <a:off x="5257165" y="451056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3671570" y="5072380"/>
            <a:ext cx="4236085" cy="9848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浪费了计算空间和时间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FPGrowth</a:t>
            </a:r>
            <a:r>
              <a:rPr lang="zh-CN" dirty="0">
                <a:ea typeface="宋体" panose="02010600030101010101" pitchFamily="2" charset="-122"/>
              </a:rPr>
              <a:t>算法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9430385" cy="435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在</a:t>
            </a:r>
            <a:r>
              <a:rPr lang="en-US" altLang="zh-CN" dirty="0">
                <a:ea typeface="宋体" panose="02010600030101010101" pitchFamily="2" charset="-122"/>
              </a:rPr>
              <a:t>Apriori</a:t>
            </a:r>
            <a:r>
              <a:rPr lang="zh-CN" altLang="en-US" dirty="0">
                <a:ea typeface="宋体" panose="02010600030101010101" pitchFamily="2" charset="-122"/>
              </a:rPr>
              <a:t>算法基础上提出了</a:t>
            </a:r>
            <a:r>
              <a:rPr dirty="0">
                <a:ea typeface="宋体" panose="02010600030101010101" pitchFamily="2" charset="-122"/>
              </a:rPr>
              <a:t>FP-Growth算法</a:t>
            </a:r>
            <a:r>
              <a:rPr lang="zh-CN" dirty="0">
                <a:ea typeface="宋体" panose="02010600030101010101" pitchFamily="2" charset="-122"/>
              </a:rPr>
              <a:t>：</a:t>
            </a:r>
            <a:endParaRPr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ea typeface="宋体" panose="02010600030101010101" pitchFamily="2" charset="-122"/>
              </a:rPr>
              <a:t>创建了一棵FP树来存储频繁项集。在创建前对不满足最小支持度的项进行删除，减少了存储空间。</a:t>
            </a:r>
          </a:p>
          <a:p>
            <a:pPr>
              <a:lnSpc>
                <a:spcPct val="150000"/>
              </a:lnSpc>
            </a:pPr>
            <a:r>
              <a:rPr dirty="0">
                <a:ea typeface="宋体" panose="02010600030101010101" pitchFamily="2" charset="-122"/>
              </a:rPr>
              <a:t>整个生成过程只遍历数据集2次，大大减少了计算量</a:t>
            </a:r>
          </a:p>
        </p:txBody>
      </p:sp>
      <p:sp>
        <p:nvSpPr>
          <p:cNvPr id="7" name="下箭头 6"/>
          <p:cNvSpPr/>
          <p:nvPr/>
        </p:nvSpPr>
        <p:spPr>
          <a:xfrm>
            <a:off x="5257165" y="451056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3107055" y="5081905"/>
            <a:ext cx="5092700" cy="14522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8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理解：</a:t>
            </a:r>
            <a:r>
              <a:rPr lang="en-US" altLang="zh-CN" dirty="0">
                <a:ea typeface="宋体" panose="02010600030101010101" pitchFamily="2" charset="-122"/>
              </a:rPr>
              <a:t>Apriori</a:t>
            </a:r>
            <a:r>
              <a:rPr lang="zh-CN" altLang="zh-CN" dirty="0">
                <a:ea typeface="宋体" panose="02010600030101010101" pitchFamily="2" charset="-122"/>
              </a:rPr>
              <a:t>存在的不足，有更快的存储和搜索方式进行频繁项集的挖掘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478020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ea typeface="宋体" panose="02010600030101010101" pitchFamily="2" charset="-122"/>
              </a:rPr>
              <a:t>K-Means</a:t>
            </a:r>
            <a:r>
              <a:rPr lang="zh-CN" altLang="zh-CN" dirty="0">
                <a:ea typeface="宋体" panose="02010600030101010101" pitchFamily="2" charset="-122"/>
              </a:rPr>
              <a:t>图像分割的不足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endParaRPr lang="zh-CN" altLang="zh-CN" dirty="0"/>
          </a:p>
          <a:p>
            <a:pPr marL="0" indent="0"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按照图像的灰度值定义距离，对图像的文理，内容缺乏理解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81000"/>
              </a:lnSpc>
              <a:buNone/>
            </a:pPr>
            <a:endParaRPr lang="zh-CN" altLang="en-US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81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采用深度学习模型：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100层 Tiramisu进行图像分割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（全卷积 </a:t>
            </a:r>
            <a:r>
              <a:rPr lang="en-US" altLang="zh-CN" sz="2200" dirty="0">
                <a:ea typeface="宋体" panose="02010600030101010101" pitchFamily="2" charset="-122"/>
              </a:rPr>
              <a:t>DenseNets)</a:t>
            </a:r>
          </a:p>
        </p:txBody>
      </p:sp>
      <p:pic>
        <p:nvPicPr>
          <p:cNvPr id="2" name="图片 1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0" y="1859915"/>
            <a:ext cx="3148965" cy="4199255"/>
          </a:xfrm>
          <a:prstGeom prst="rect">
            <a:avLst/>
          </a:prstGeom>
        </p:spPr>
      </p:pic>
      <p:pic>
        <p:nvPicPr>
          <p:cNvPr id="3" name="图片 2" descr="3.jpg_no_b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240" y="1894205"/>
            <a:ext cx="3099435" cy="41306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FPGrowth</a:t>
            </a:r>
            <a:r>
              <a:rPr lang="zh-CN" dirty="0">
                <a:ea typeface="宋体" panose="02010600030101010101" pitchFamily="2" charset="-122"/>
              </a:rPr>
              <a:t>算法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5979795" cy="49987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dirty="0">
                <a:ea typeface="宋体" panose="02010600030101010101" pitchFamily="2" charset="-122"/>
              </a:rPr>
              <a:t>创建项头表（item header table）</a:t>
            </a:r>
          </a:p>
          <a:p>
            <a:pPr>
              <a:lnSpc>
                <a:spcPct val="150000"/>
              </a:lnSpc>
            </a:pPr>
            <a:r>
              <a:rPr dirty="0">
                <a:ea typeface="宋体" panose="02010600030101010101" pitchFamily="2" charset="-122"/>
              </a:rPr>
              <a:t>作用是为FP构建及频繁项集挖掘提供索引。</a:t>
            </a:r>
          </a:p>
          <a:p>
            <a:pPr>
              <a:lnSpc>
                <a:spcPct val="150000"/>
              </a:lnSpc>
            </a:pPr>
            <a:r>
              <a:rPr lang="en-US" dirty="0">
                <a:ea typeface="宋体" panose="02010600030101010101" pitchFamily="2" charset="-122"/>
              </a:rPr>
              <a:t>Step1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dirty="0">
                <a:ea typeface="宋体" panose="02010600030101010101" pitchFamily="2" charset="-122"/>
              </a:rPr>
              <a:t>流程是先扫描一遍数据集，对于满足最小支持度的单个项（K=1项集）按照支持度从高到低进行排序，这个过程中删除了不满足最小支持度的项。</a:t>
            </a:r>
          </a:p>
          <a:p>
            <a:pPr>
              <a:lnSpc>
                <a:spcPct val="150000"/>
              </a:lnSpc>
            </a:pPr>
            <a:r>
              <a:rPr dirty="0">
                <a:ea typeface="宋体" panose="02010600030101010101" pitchFamily="2" charset="-122"/>
              </a:rPr>
              <a:t>项头表包括了项目、支持度，以及该项在FP树中的链表。初始的时候链表为空。</a:t>
            </a:r>
          </a:p>
        </p:txBody>
      </p:sp>
      <p:graphicFrame>
        <p:nvGraphicFramePr>
          <p:cNvPr id="2" name="表格 1"/>
          <p:cNvGraphicFramePr/>
          <p:nvPr/>
        </p:nvGraphicFramePr>
        <p:xfrm>
          <a:off x="7223760" y="4409440"/>
          <a:ext cx="4489450" cy="22923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8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4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项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支持度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链表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4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尿布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4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4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4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7198360" y="1337945"/>
          <a:ext cx="4515485" cy="2788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5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9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3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订单编号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购买的商品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牛奶、面包、尿布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可乐、面包、尿布、啤酒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牛奶、尿布、啤酒、鸡蛋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1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面包、牛奶、尿布、可乐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FPGrowth</a:t>
            </a:r>
            <a:r>
              <a:rPr lang="zh-CN" dirty="0">
                <a:ea typeface="宋体" panose="02010600030101010101" pitchFamily="2" charset="-122"/>
              </a:rPr>
              <a:t>算法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4394200" cy="49987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、</a:t>
            </a:r>
            <a:r>
              <a:rPr lang="zh-CN" sz="2200" dirty="0">
                <a:ea typeface="宋体" panose="02010600030101010101" pitchFamily="2" charset="-122"/>
                <a:sym typeface="+mn-ea"/>
              </a:rPr>
              <a:t>对于每一条购买记录，按照项头表的顺序进行排序，并进行过滤。</a:t>
            </a:r>
            <a:endParaRPr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2200" dirty="0">
                <a:ea typeface="宋体" panose="02010600030101010101" pitchFamily="2" charset="-122"/>
              </a:rPr>
              <a:t>构造FP树</a:t>
            </a:r>
            <a:r>
              <a:rPr lang="zh-CN" sz="2200" dirty="0">
                <a:ea typeface="宋体" panose="02010600030101010101" pitchFamily="2" charset="-122"/>
              </a:rPr>
              <a:t>，</a:t>
            </a:r>
            <a:r>
              <a:rPr sz="2200" dirty="0">
                <a:ea typeface="宋体" panose="02010600030101010101" pitchFamily="2" charset="-122"/>
              </a:rPr>
              <a:t>根节点记为NULL节点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ea typeface="宋体" panose="02010600030101010101" pitchFamily="2" charset="-122"/>
              </a:rPr>
              <a:t>Step3</a:t>
            </a:r>
            <a:r>
              <a:rPr lang="zh-CN" altLang="en-US" sz="2200" dirty="0">
                <a:ea typeface="宋体" panose="02010600030101010101" pitchFamily="2" charset="-122"/>
              </a:rPr>
              <a:t>、</a:t>
            </a:r>
            <a:r>
              <a:rPr sz="2200" dirty="0">
                <a:ea typeface="宋体" panose="02010600030101010101" pitchFamily="2" charset="-122"/>
              </a:rPr>
              <a:t>整个流程是需要再次扫描数据集，</a:t>
            </a:r>
            <a:r>
              <a:rPr lang="zh-CN" sz="2200" dirty="0">
                <a:ea typeface="宋体" panose="02010600030101010101" pitchFamily="2" charset="-122"/>
              </a:rPr>
              <a:t>把</a:t>
            </a:r>
            <a:r>
              <a:rPr lang="en-US" altLang="zh-CN" sz="2200" dirty="0">
                <a:ea typeface="宋体" panose="02010600030101010101" pitchFamily="2" charset="-122"/>
              </a:rPr>
              <a:t>Step2</a:t>
            </a:r>
            <a:r>
              <a:rPr lang="zh-CN" altLang="en-US" sz="2200" dirty="0">
                <a:ea typeface="宋体" panose="02010600030101010101" pitchFamily="2" charset="-122"/>
              </a:rPr>
              <a:t>得到的记录逐条插入到</a:t>
            </a:r>
            <a:r>
              <a:rPr lang="en-US" altLang="zh-CN" sz="2200" dirty="0">
                <a:ea typeface="宋体" panose="02010600030101010101" pitchFamily="2" charset="-122"/>
              </a:rPr>
              <a:t>FP</a:t>
            </a:r>
            <a:r>
              <a:rPr lang="zh-CN" altLang="en-US" sz="2200" dirty="0">
                <a:ea typeface="宋体" panose="02010600030101010101" pitchFamily="2" charset="-122"/>
              </a:rPr>
              <a:t>树中。</a:t>
            </a:r>
            <a:r>
              <a:rPr sz="2200" dirty="0">
                <a:ea typeface="宋体" panose="02010600030101010101" pitchFamily="2" charset="-122"/>
              </a:rPr>
              <a:t>节点如果存在就将计数count+1，如果不存在就进行创建。同时在创建的过程中，需要更新项头表的链表。</a:t>
            </a:r>
          </a:p>
        </p:txBody>
      </p:sp>
      <p:pic>
        <p:nvPicPr>
          <p:cNvPr id="3" name="Drawing 1" descr="图片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10" y="3463290"/>
            <a:ext cx="6755765" cy="3449955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5552440" y="1240790"/>
          <a:ext cx="4515485" cy="2788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5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9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3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订单编号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购买的商品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尿布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、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牛奶、面包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尿布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、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尿布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、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牛奶、啤酒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1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尿布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、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牛奶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、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面包、啤酒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尿布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、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牛奶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、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面包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FPGrowth</a:t>
            </a:r>
            <a:r>
              <a:rPr lang="zh-CN" dirty="0">
                <a:ea typeface="宋体" panose="02010600030101010101" pitchFamily="2" charset="-122"/>
              </a:rPr>
              <a:t>算法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5979795" cy="49987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</a:rPr>
              <a:t>Step4</a:t>
            </a:r>
            <a:r>
              <a:rPr lang="zh-CN" altLang="en-US" sz="2000" dirty="0">
                <a:ea typeface="宋体" panose="02010600030101010101" pitchFamily="2" charset="-122"/>
              </a:rPr>
              <a:t>、</a:t>
            </a:r>
            <a:r>
              <a:rPr sz="2000" dirty="0">
                <a:ea typeface="宋体" panose="02010600030101010101" pitchFamily="2" charset="-122"/>
              </a:rPr>
              <a:t>通过FP树挖掘频繁项集</a:t>
            </a:r>
          </a:p>
          <a:p>
            <a:pPr>
              <a:lnSpc>
                <a:spcPct val="150000"/>
              </a:lnSpc>
            </a:pPr>
            <a:r>
              <a:rPr lang="zh-CN" sz="2000" dirty="0">
                <a:ea typeface="宋体" panose="02010600030101010101" pitchFamily="2" charset="-122"/>
              </a:rPr>
              <a:t>现在已经得到了</a:t>
            </a:r>
            <a:r>
              <a:rPr sz="2000" dirty="0">
                <a:ea typeface="宋体" panose="02010600030101010101" pitchFamily="2" charset="-122"/>
              </a:rPr>
              <a:t>一个存储频繁项集的FP树，以及一个项头表。可以通过项头表来挖掘出每个频繁项集。</a:t>
            </a:r>
          </a:p>
          <a:p>
            <a:pPr>
              <a:lnSpc>
                <a:spcPct val="150000"/>
              </a:lnSpc>
            </a:pPr>
            <a:r>
              <a:rPr lang="zh-CN" sz="2000" dirty="0">
                <a:ea typeface="宋体" panose="02010600030101010101" pitchFamily="2" charset="-122"/>
              </a:rPr>
              <a:t>挖掘从项头表最后一项</a:t>
            </a:r>
            <a:r>
              <a:rPr sz="2000" dirty="0">
                <a:ea typeface="宋体" panose="02010600030101010101" pitchFamily="2" charset="-122"/>
              </a:rPr>
              <a:t>“啤酒”</a:t>
            </a:r>
            <a:r>
              <a:rPr lang="zh-CN" sz="2000" dirty="0">
                <a:ea typeface="宋体" panose="02010600030101010101" pitchFamily="2" charset="-122"/>
              </a:rPr>
              <a:t>开始。</a:t>
            </a:r>
          </a:p>
          <a:p>
            <a:pPr>
              <a:lnSpc>
                <a:spcPct val="150000"/>
              </a:lnSpc>
            </a:pPr>
            <a:r>
              <a:rPr lang="zh-CN" sz="2000" dirty="0">
                <a:ea typeface="宋体" panose="02010600030101010101" pitchFamily="2" charset="-122"/>
              </a:rPr>
              <a:t>从</a:t>
            </a:r>
            <a:r>
              <a:rPr lang="en-US" altLang="zh-CN" sz="2000" dirty="0">
                <a:ea typeface="宋体" panose="02010600030101010101" pitchFamily="2" charset="-122"/>
              </a:rPr>
              <a:t>FP</a:t>
            </a:r>
            <a:r>
              <a:rPr lang="zh-CN" altLang="en-US" sz="2000" dirty="0">
                <a:ea typeface="宋体" panose="02010600030101010101" pitchFamily="2" charset="-122"/>
              </a:rPr>
              <a:t>树种找到所有</a:t>
            </a:r>
            <a:r>
              <a:rPr lang="en-US" altLang="zh-CN" sz="2000" dirty="0">
                <a:ea typeface="宋体" panose="02010600030101010101" pitchFamily="2" charset="-122"/>
              </a:rPr>
              <a:t>“</a:t>
            </a:r>
            <a:r>
              <a:rPr lang="zh-CN" altLang="en-US" sz="2000" dirty="0">
                <a:ea typeface="宋体" panose="02010600030101010101" pitchFamily="2" charset="-122"/>
              </a:rPr>
              <a:t>啤酒</a:t>
            </a:r>
            <a:r>
              <a:rPr lang="en-US" altLang="zh-CN" sz="2000" dirty="0">
                <a:ea typeface="宋体" panose="02010600030101010101" pitchFamily="2" charset="-122"/>
              </a:rPr>
              <a:t>”</a:t>
            </a:r>
            <a:r>
              <a:rPr lang="zh-CN" altLang="en-US" sz="2000" dirty="0">
                <a:ea typeface="宋体" panose="02010600030101010101" pitchFamily="2" charset="-122"/>
              </a:rPr>
              <a:t>节点，向上遍历祖先节点，得到</a:t>
            </a:r>
            <a:r>
              <a:rPr lang="en-US" altLang="zh-CN" sz="2000" dirty="0"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ea typeface="宋体" panose="02010600030101010101" pitchFamily="2" charset="-122"/>
              </a:rPr>
              <a:t>条路径。对于每条路径上的节点，其</a:t>
            </a:r>
            <a:r>
              <a:rPr lang="en-US" altLang="zh-CN" sz="2000" dirty="0">
                <a:ea typeface="宋体" panose="02010600030101010101" pitchFamily="2" charset="-122"/>
              </a:rPr>
              <a:t>count</a:t>
            </a:r>
            <a:r>
              <a:rPr lang="zh-CN" altLang="en-US" sz="2000" dirty="0">
                <a:ea typeface="宋体" panose="02010600030101010101" pitchFamily="2" charset="-122"/>
              </a:rPr>
              <a:t>都设置为</a:t>
            </a:r>
            <a:r>
              <a:rPr lang="en-US" altLang="zh-CN" sz="2000" dirty="0">
                <a:ea typeface="宋体" panose="02010600030101010101" pitchFamily="2" charset="-122"/>
              </a:rPr>
              <a:t>“</a:t>
            </a:r>
            <a:r>
              <a:rPr lang="zh-CN" altLang="en-US" sz="2000" dirty="0">
                <a:ea typeface="宋体" panose="02010600030101010101" pitchFamily="2" charset="-122"/>
              </a:rPr>
              <a:t>啤酒</a:t>
            </a:r>
            <a:r>
              <a:rPr lang="en-US" altLang="zh-CN" sz="2000" dirty="0">
                <a:ea typeface="宋体" panose="02010600030101010101" pitchFamily="2" charset="-122"/>
              </a:rPr>
              <a:t>”</a:t>
            </a:r>
            <a:r>
              <a:rPr lang="zh-CN" altLang="en-US" sz="2000" dirty="0">
                <a:ea typeface="宋体" panose="02010600030101010101" pitchFamily="2" charset="-122"/>
              </a:rPr>
              <a:t>的</a:t>
            </a:r>
            <a:r>
              <a:rPr lang="en-US" altLang="zh-CN" sz="2000" dirty="0">
                <a:ea typeface="宋体" panose="02010600030101010101" pitchFamily="2" charset="-122"/>
              </a:rPr>
              <a:t>count</a:t>
            </a:r>
          </a:p>
          <a:p>
            <a:pPr>
              <a:lnSpc>
                <a:spcPct val="150000"/>
              </a:lnSpc>
            </a:pPr>
            <a:r>
              <a:rPr sz="2000" dirty="0">
                <a:ea typeface="宋体" panose="02010600030101010101" pitchFamily="2" charset="-122"/>
                <a:sym typeface="+mn-ea"/>
              </a:rPr>
              <a:t>具体的操作会用到一个概念，叫“条件模式基”</a:t>
            </a:r>
            <a:endParaRPr lang="zh-CN" altLang="en-US" sz="20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</a:rPr>
              <a:t>因为每项最后一个都是</a:t>
            </a:r>
            <a:r>
              <a:rPr lang="en-US" altLang="zh-CN" sz="2000" dirty="0">
                <a:ea typeface="宋体" panose="02010600030101010101" pitchFamily="2" charset="-122"/>
              </a:rPr>
              <a:t>“</a:t>
            </a:r>
            <a:r>
              <a:rPr lang="zh-CN" altLang="en-US" sz="2000" dirty="0">
                <a:ea typeface="宋体" panose="02010600030101010101" pitchFamily="2" charset="-122"/>
              </a:rPr>
              <a:t>啤酒</a:t>
            </a:r>
            <a:r>
              <a:rPr lang="en-US" altLang="zh-CN" sz="2000" dirty="0">
                <a:ea typeface="宋体" panose="02010600030101010101" pitchFamily="2" charset="-122"/>
              </a:rPr>
              <a:t>”</a:t>
            </a:r>
            <a:r>
              <a:rPr lang="zh-CN" altLang="en-US" sz="2000" dirty="0">
                <a:ea typeface="宋体" panose="02010600030101010101" pitchFamily="2" charset="-122"/>
              </a:rPr>
              <a:t>，因此我们把</a:t>
            </a:r>
            <a:r>
              <a:rPr lang="en-US" altLang="zh-CN" sz="2000" dirty="0">
                <a:ea typeface="宋体" panose="02010600030101010101" pitchFamily="2" charset="-122"/>
              </a:rPr>
              <a:t>“</a:t>
            </a:r>
            <a:r>
              <a:rPr lang="zh-CN" altLang="en-US" sz="2000" dirty="0">
                <a:ea typeface="宋体" panose="02010600030101010101" pitchFamily="2" charset="-122"/>
              </a:rPr>
              <a:t>啤酒</a:t>
            </a:r>
            <a:r>
              <a:rPr lang="en-US" altLang="zh-CN" sz="2000" dirty="0">
                <a:ea typeface="宋体" panose="02010600030101010101" pitchFamily="2" charset="-122"/>
              </a:rPr>
              <a:t>”</a:t>
            </a:r>
            <a:r>
              <a:rPr lang="zh-CN" altLang="en-US" sz="2000" dirty="0">
                <a:ea typeface="宋体" panose="02010600030101010101" pitchFamily="2" charset="-122"/>
              </a:rPr>
              <a:t>去掉，得到条件模式基，此时后缀模式是（啤酒）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004685" y="5179060"/>
            <a:ext cx="5062220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假设{啤酒}的条件频繁集为{S1,S2,S3}，则{啤酒}的频繁集为{S1+{啤酒},S2+{啤酒},S3+{啤酒}}，此时的条件频繁项集为</a:t>
            </a:r>
            <a:r>
              <a:rPr kumimoji="0" lang="en-US" altLang="zh-CN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{{}, {</a:t>
            </a:r>
            <a:r>
              <a: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尿布</a:t>
            </a:r>
            <a:r>
              <a:rPr kumimoji="0" lang="en-US" altLang="zh-CN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}}</a:t>
            </a:r>
            <a:r>
              <a: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，所以啤酒的频繁项集为</a:t>
            </a:r>
            <a:r>
              <a:rPr kumimoji="0" lang="en-US" altLang="zh-CN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{</a:t>
            </a:r>
            <a:r>
              <a: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啤酒</a:t>
            </a:r>
            <a:r>
              <a:rPr kumimoji="0" lang="en-US" altLang="zh-CN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}</a:t>
            </a:r>
            <a:r>
              <a: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，</a:t>
            </a:r>
            <a:r>
              <a:rPr kumimoji="0" lang="en-US" altLang="zh-CN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{</a:t>
            </a:r>
            <a:r>
              <a: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尿布，啤酒</a:t>
            </a:r>
            <a:r>
              <a:rPr kumimoji="0" lang="en-US" altLang="zh-CN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}</a:t>
            </a: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7155815" y="1156970"/>
          <a:ext cx="4515485" cy="1859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5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13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找出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”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啤酒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“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节点分支</a:t>
                      </a:r>
                      <a:endParaRPr lang="zh-CN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尿布:1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、牛奶：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1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面包:1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、啤酒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尿布:1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、牛奶：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1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啤酒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:1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、</a:t>
                      </a:r>
                      <a:endParaRPr lang="zh-CN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1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尿布:1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面包:1、啤酒:1</a:t>
                      </a:r>
                      <a:endParaRPr 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7155815" y="3234055"/>
          <a:ext cx="4515485" cy="1859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7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7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3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TID</a:t>
                      </a: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Items</a:t>
                      </a: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T1</a:t>
                      </a: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{尿布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、牛奶、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面包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}</a:t>
                      </a:r>
                      <a:endParaRPr 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T2</a:t>
                      </a: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{尿布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、牛奶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}</a:t>
                      </a:r>
                      <a:endParaRPr 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1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T3</a:t>
                      </a: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{尿布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面包}</a:t>
                      </a:r>
                      <a:endParaRPr 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FPGrowth</a:t>
            </a:r>
            <a:r>
              <a:rPr lang="zh-CN" dirty="0">
                <a:ea typeface="宋体" panose="02010600030101010101" pitchFamily="2" charset="-122"/>
              </a:rPr>
              <a:t>算法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6364605" cy="49987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继续找项头表倒数第</a:t>
            </a:r>
            <a:r>
              <a:rPr lang="en-US" altLang="zh-CN" dirty="0">
                <a:ea typeface="宋体" panose="02010600030101010101" pitchFamily="2" charset="-122"/>
              </a:rPr>
              <a:t>2</a:t>
            </a:r>
            <a:r>
              <a:rPr lang="zh-CN" altLang="en-US" dirty="0">
                <a:ea typeface="宋体" panose="02010600030101010101" pitchFamily="2" charset="-122"/>
              </a:rPr>
              <a:t>项面包，</a:t>
            </a:r>
            <a:r>
              <a:rPr dirty="0">
                <a:ea typeface="宋体" panose="02010600030101010101" pitchFamily="2" charset="-122"/>
              </a:rPr>
              <a:t>求得“面包”的条件模式基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根据条件模式基，可以</a:t>
            </a:r>
            <a:r>
              <a:rPr dirty="0">
                <a:ea typeface="宋体" panose="02010600030101010101" pitchFamily="2" charset="-122"/>
              </a:rPr>
              <a:t>求得面包的频繁项集</a:t>
            </a:r>
            <a:r>
              <a:rPr lang="zh-CN" dirty="0">
                <a:ea typeface="宋体" panose="02010600030101010101" pitchFamily="2" charset="-122"/>
              </a:rPr>
              <a:t>：</a:t>
            </a:r>
            <a:r>
              <a:rPr lang="en-US" altLang="zh-CN" dirty="0">
                <a:ea typeface="宋体" panose="02010600030101010101" pitchFamily="2" charset="-122"/>
              </a:rPr>
              <a:t>{</a:t>
            </a:r>
            <a:r>
              <a:rPr lang="zh-CN" altLang="en-US" dirty="0">
                <a:ea typeface="宋体" panose="02010600030101010101" pitchFamily="2" charset="-122"/>
              </a:rPr>
              <a:t>面包</a:t>
            </a:r>
            <a:r>
              <a:rPr lang="en-US" altLang="zh-CN" dirty="0">
                <a:ea typeface="宋体" panose="02010600030101010101" pitchFamily="2" charset="-122"/>
              </a:rPr>
              <a:t>}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r>
              <a:rPr dirty="0">
                <a:ea typeface="宋体" panose="02010600030101010101" pitchFamily="2" charset="-122"/>
              </a:rPr>
              <a:t>{</a:t>
            </a:r>
            <a:r>
              <a:rPr lang="zh-CN" dirty="0">
                <a:ea typeface="宋体" panose="02010600030101010101" pitchFamily="2" charset="-122"/>
              </a:rPr>
              <a:t>尿布，</a:t>
            </a:r>
            <a:r>
              <a:rPr dirty="0">
                <a:ea typeface="宋体" panose="02010600030101010101" pitchFamily="2" charset="-122"/>
              </a:rPr>
              <a:t>面包}</a:t>
            </a:r>
            <a:r>
              <a:rPr lang="zh-CN" dirty="0">
                <a:ea typeface="宋体" panose="02010600030101010101" pitchFamily="2" charset="-122"/>
              </a:rPr>
              <a:t>，</a:t>
            </a:r>
            <a:r>
              <a:rPr lang="en-US" altLang="zh-CN" dirty="0">
                <a:ea typeface="宋体" panose="02010600030101010101" pitchFamily="2" charset="-122"/>
              </a:rPr>
              <a:t>{</a:t>
            </a:r>
            <a:r>
              <a:rPr lang="zh-CN" altLang="en-US" dirty="0">
                <a:ea typeface="宋体" panose="02010600030101010101" pitchFamily="2" charset="-122"/>
              </a:rPr>
              <a:t>牛奶，面包</a:t>
            </a:r>
            <a:r>
              <a:rPr lang="en-US" altLang="zh-CN" dirty="0">
                <a:ea typeface="宋体" panose="02010600030101010101" pitchFamily="2" charset="-122"/>
              </a:rPr>
              <a:t>}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r>
              <a:rPr lang="en-US" dirty="0">
                <a:ea typeface="宋体" panose="02010600030101010101" pitchFamily="2" charset="-122"/>
              </a:rPr>
              <a:t>{</a:t>
            </a:r>
            <a:r>
              <a:rPr lang="zh-CN" altLang="en-US" dirty="0">
                <a:ea typeface="宋体" panose="02010600030101010101" pitchFamily="2" charset="-122"/>
              </a:rPr>
              <a:t>尿布，牛奶，面包</a:t>
            </a:r>
            <a:r>
              <a:rPr lang="en-US" dirty="0">
                <a:ea typeface="宋体" panose="02010600030101010101" pitchFamily="2" charset="-122"/>
              </a:rPr>
              <a:t>}</a:t>
            </a: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7128510" y="1598295"/>
          <a:ext cx="4515485" cy="13608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5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13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找出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”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面包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“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节点分支</a:t>
                      </a:r>
                      <a:endParaRPr lang="zh-CN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尿布:3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、牛奶：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3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面包:3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尿布:1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、面包：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1</a:t>
                      </a:r>
                      <a:endParaRPr lang="zh-CN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7155815" y="3234055"/>
          <a:ext cx="4515485" cy="13608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7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7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3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TID</a:t>
                      </a: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Items</a:t>
                      </a: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T1</a:t>
                      </a: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{尿布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、牛奶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}</a:t>
                      </a:r>
                      <a:endParaRPr 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T2</a:t>
                      </a: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{尿布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}</a:t>
                      </a:r>
                      <a:endParaRPr 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FPGrowth</a:t>
            </a:r>
            <a:r>
              <a:rPr lang="zh-CN" dirty="0">
                <a:ea typeface="宋体" panose="02010600030101010101" pitchFamily="2" charset="-122"/>
              </a:rPr>
              <a:t>算法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6364605" cy="49987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继续找项头表倒数第</a:t>
            </a:r>
            <a:r>
              <a:rPr lang="en-US" altLang="zh-CN" dirty="0">
                <a:ea typeface="宋体" panose="02010600030101010101" pitchFamily="2" charset="-122"/>
              </a:rPr>
              <a:t>3</a:t>
            </a:r>
            <a:r>
              <a:rPr lang="zh-CN" altLang="en-US" dirty="0">
                <a:ea typeface="宋体" panose="02010600030101010101" pitchFamily="2" charset="-122"/>
              </a:rPr>
              <a:t>项面包，</a:t>
            </a:r>
            <a:r>
              <a:rPr dirty="0">
                <a:ea typeface="宋体" panose="02010600030101010101" pitchFamily="2" charset="-122"/>
              </a:rPr>
              <a:t>求得“</a:t>
            </a:r>
            <a:r>
              <a:rPr lang="zh-CN" dirty="0">
                <a:ea typeface="宋体" panose="02010600030101010101" pitchFamily="2" charset="-122"/>
              </a:rPr>
              <a:t>牛奶</a:t>
            </a:r>
            <a:r>
              <a:rPr dirty="0">
                <a:ea typeface="宋体" panose="02010600030101010101" pitchFamily="2" charset="-122"/>
              </a:rPr>
              <a:t>”的条件模式基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根据条件模式基，可以</a:t>
            </a:r>
            <a:r>
              <a:rPr dirty="0">
                <a:ea typeface="宋体" panose="02010600030101010101" pitchFamily="2" charset="-122"/>
              </a:rPr>
              <a:t>求得面包的频繁项集</a:t>
            </a:r>
            <a:r>
              <a:rPr lang="zh-CN" dirty="0">
                <a:ea typeface="宋体" panose="02010600030101010101" pitchFamily="2" charset="-122"/>
              </a:rPr>
              <a:t>：</a:t>
            </a:r>
            <a:r>
              <a:rPr lang="en-US" altLang="zh-CN" dirty="0">
                <a:ea typeface="宋体" panose="02010600030101010101" pitchFamily="2" charset="-122"/>
              </a:rPr>
              <a:t>{</a:t>
            </a:r>
            <a:r>
              <a:rPr lang="zh-CN" altLang="en-US" dirty="0">
                <a:ea typeface="宋体" panose="02010600030101010101" pitchFamily="2" charset="-122"/>
              </a:rPr>
              <a:t>牛奶</a:t>
            </a:r>
            <a:r>
              <a:rPr lang="en-US" altLang="zh-CN" dirty="0">
                <a:ea typeface="宋体" panose="02010600030101010101" pitchFamily="2" charset="-122"/>
              </a:rPr>
              <a:t>}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r>
              <a:rPr dirty="0">
                <a:ea typeface="宋体" panose="02010600030101010101" pitchFamily="2" charset="-122"/>
              </a:rPr>
              <a:t>{</a:t>
            </a:r>
            <a:r>
              <a:rPr lang="zh-CN" dirty="0">
                <a:ea typeface="宋体" panose="02010600030101010101" pitchFamily="2" charset="-122"/>
              </a:rPr>
              <a:t>尿布，牛奶</a:t>
            </a:r>
            <a:r>
              <a:rPr dirty="0">
                <a:ea typeface="宋体" panose="02010600030101010101" pitchFamily="2" charset="-122"/>
              </a:rPr>
              <a:t>}</a:t>
            </a:r>
            <a:endParaRPr lang="en-US" dirty="0"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7128510" y="1598295"/>
          <a:ext cx="4515485" cy="861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5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13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找出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”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牛奶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“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节点分支</a:t>
                      </a:r>
                      <a:endParaRPr lang="zh-CN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尿布:4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、牛奶：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4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7155815" y="3234055"/>
          <a:ext cx="4515485" cy="861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7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7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3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TID</a:t>
                      </a: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Items</a:t>
                      </a: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T1</a:t>
                      </a: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{尿布</a:t>
                      </a: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}</a:t>
                      </a:r>
                      <a:endParaRPr 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FPGrowth</a:t>
            </a:r>
            <a:r>
              <a:rPr lang="zh-CN" dirty="0">
                <a:ea typeface="宋体" panose="02010600030101010101" pitchFamily="2" charset="-122"/>
              </a:rPr>
              <a:t>算法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7221220" cy="49987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8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继续找项头表倒数第</a:t>
            </a:r>
            <a:r>
              <a:rPr lang="en-US" altLang="zh-CN" dirty="0">
                <a:ea typeface="宋体" panose="02010600030101010101" pitchFamily="2" charset="-122"/>
              </a:rPr>
              <a:t>4</a:t>
            </a:r>
            <a:r>
              <a:rPr lang="zh-CN" altLang="en-US" dirty="0">
                <a:ea typeface="宋体" panose="02010600030101010101" pitchFamily="2" charset="-122"/>
              </a:rPr>
              <a:t>项面包，</a:t>
            </a:r>
            <a:r>
              <a:rPr dirty="0">
                <a:ea typeface="宋体" panose="02010600030101010101" pitchFamily="2" charset="-122"/>
              </a:rPr>
              <a:t>求得“</a:t>
            </a:r>
            <a:r>
              <a:rPr lang="zh-CN" dirty="0">
                <a:ea typeface="宋体" panose="02010600030101010101" pitchFamily="2" charset="-122"/>
              </a:rPr>
              <a:t>尿布</a:t>
            </a:r>
            <a:r>
              <a:rPr dirty="0">
                <a:ea typeface="宋体" panose="02010600030101010101" pitchFamily="2" charset="-122"/>
              </a:rPr>
              <a:t>”的条件模式基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根据条件模式基，可以</a:t>
            </a:r>
            <a:r>
              <a:rPr dirty="0">
                <a:ea typeface="宋体" panose="02010600030101010101" pitchFamily="2" charset="-122"/>
              </a:rPr>
              <a:t>求得</a:t>
            </a:r>
            <a:r>
              <a:rPr lang="zh-CN" dirty="0">
                <a:ea typeface="宋体" panose="02010600030101010101" pitchFamily="2" charset="-122"/>
              </a:rPr>
              <a:t>尿布</a:t>
            </a:r>
            <a:r>
              <a:rPr dirty="0">
                <a:ea typeface="宋体" panose="02010600030101010101" pitchFamily="2" charset="-122"/>
              </a:rPr>
              <a:t>的频繁项集</a:t>
            </a:r>
            <a:r>
              <a:rPr lang="zh-CN" dirty="0">
                <a:ea typeface="宋体" panose="02010600030101010101" pitchFamily="2" charset="-122"/>
              </a:rPr>
              <a:t>：</a:t>
            </a:r>
            <a:r>
              <a:rPr lang="en-US" altLang="zh-CN" dirty="0">
                <a:ea typeface="宋体" panose="02010600030101010101" pitchFamily="2" charset="-122"/>
              </a:rPr>
              <a:t>{</a:t>
            </a:r>
            <a:r>
              <a:rPr lang="zh-CN" altLang="en-US" dirty="0">
                <a:ea typeface="宋体" panose="02010600030101010101" pitchFamily="2" charset="-122"/>
              </a:rPr>
              <a:t>尿布</a:t>
            </a:r>
            <a:r>
              <a:rPr lang="en-US" altLang="zh-CN" dirty="0">
                <a:ea typeface="宋体" panose="02010600030101010101" pitchFamily="2" charset="-122"/>
              </a:rPr>
              <a:t>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宋体" panose="02010600030101010101" pitchFamily="2" charset="-122"/>
              </a:rPr>
              <a:t>所以全部的频繁项集为：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宋体" panose="02010600030101010101" pitchFamily="2" charset="-122"/>
              </a:rPr>
              <a:t>{啤酒}，{尿布，啤酒}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{</a:t>
            </a:r>
            <a:r>
              <a:rPr lang="zh-CN" altLang="en-US" dirty="0">
                <a:ea typeface="宋体" panose="02010600030101010101" pitchFamily="2" charset="-122"/>
              </a:rPr>
              <a:t>面包</a:t>
            </a:r>
            <a:r>
              <a:rPr lang="en-US" altLang="zh-CN" dirty="0">
                <a:ea typeface="宋体" panose="02010600030101010101" pitchFamily="2" charset="-122"/>
              </a:rPr>
              <a:t>}</a:t>
            </a:r>
            <a:r>
              <a:rPr lang="zh-CN" altLang="en-US" dirty="0">
                <a:ea typeface="宋体" panose="02010600030101010101" pitchFamily="2" charset="-122"/>
              </a:rPr>
              <a:t>，{尿布，面包}，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{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牛奶，面包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}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en-US" dirty="0">
                <a:ea typeface="宋体" panose="02010600030101010101" pitchFamily="2" charset="-122"/>
              </a:rPr>
              <a:t>{尿布，牛奶，面包}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宋体" panose="02010600030101010101" pitchFamily="2" charset="-122"/>
                <a:sym typeface="+mn-ea"/>
              </a:rPr>
              <a:t>{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牛奶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}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，</a:t>
            </a:r>
            <a:r>
              <a:rPr dirty="0">
                <a:ea typeface="宋体" panose="02010600030101010101" pitchFamily="2" charset="-122"/>
                <a:sym typeface="+mn-ea"/>
              </a:rPr>
              <a:t>{</a:t>
            </a:r>
            <a:r>
              <a:rPr lang="zh-CN" dirty="0">
                <a:ea typeface="宋体" panose="02010600030101010101" pitchFamily="2" charset="-122"/>
                <a:sym typeface="+mn-ea"/>
              </a:rPr>
              <a:t>尿布，牛奶</a:t>
            </a:r>
            <a:r>
              <a:rPr dirty="0">
                <a:ea typeface="宋体" panose="02010600030101010101" pitchFamily="2" charset="-122"/>
                <a:sym typeface="+mn-ea"/>
              </a:rPr>
              <a:t>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{</a:t>
            </a:r>
            <a:r>
              <a:rPr lang="zh-CN" altLang="en-US" dirty="0">
                <a:ea typeface="宋体" panose="02010600030101010101" pitchFamily="2" charset="-122"/>
              </a:rPr>
              <a:t>尿布</a:t>
            </a:r>
            <a:r>
              <a:rPr lang="en-US" altLang="zh-CN" dirty="0">
                <a:ea typeface="宋体" panose="02010600030101010101" pitchFamily="2" charset="-122"/>
              </a:rPr>
              <a:t>}</a:t>
            </a: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7122795" y="1598295"/>
          <a:ext cx="4515485" cy="861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5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13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找出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”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尿布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“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节点分支</a:t>
                      </a:r>
                      <a:endParaRPr lang="zh-CN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/>
                        </a:rPr>
                        <a:t>尿布:5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50" marR="635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FPGrowth</a:t>
            </a:r>
            <a:r>
              <a:rPr lang="zh-CN" dirty="0">
                <a:ea typeface="宋体" panose="02010600030101010101" pitchFamily="2" charset="-122"/>
              </a:rPr>
              <a:t>算法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200" y="1419860"/>
            <a:ext cx="4783455" cy="435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</a:rPr>
              <a:t>工具包</a:t>
            </a:r>
            <a:endParaRPr sz="22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2200" dirty="0">
                <a:ea typeface="宋体" panose="02010600030101010101" pitchFamily="2" charset="-122"/>
              </a:rPr>
              <a:t>通过</a:t>
            </a:r>
            <a:r>
              <a:rPr lang="en-US" altLang="zh-CN" sz="2200" dirty="0">
                <a:ea typeface="宋体" panose="02010600030101010101" pitchFamily="2" charset="-122"/>
              </a:rPr>
              <a:t>Python</a:t>
            </a:r>
            <a:r>
              <a:rPr lang="zh-CN" altLang="zh-CN" sz="2200" dirty="0">
                <a:ea typeface="宋体" panose="02010600030101010101" pitchFamily="2" charset="-122"/>
              </a:rPr>
              <a:t>官方的第三方软件库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200" dirty="0">
                <a:ea typeface="宋体" panose="02010600030101010101" pitchFamily="2" charset="-122"/>
              </a:rPr>
              <a:t>https://pypi.org/</a:t>
            </a:r>
          </a:p>
          <a:p>
            <a:pPr>
              <a:lnSpc>
                <a:spcPct val="150000"/>
              </a:lnSpc>
            </a:pPr>
            <a:r>
              <a:rPr sz="2200" dirty="0">
                <a:ea typeface="宋体" panose="02010600030101010101" pitchFamily="2" charset="-122"/>
              </a:rPr>
              <a:t>import fptools as fp</a:t>
            </a:r>
          </a:p>
          <a:p>
            <a:pPr>
              <a:lnSpc>
                <a:spcPct val="150000"/>
              </a:lnSpc>
            </a:pPr>
            <a:r>
              <a:rPr sz="2200" dirty="0">
                <a:ea typeface="宋体" panose="02010600030101010101" pitchFamily="2" charset="-122"/>
              </a:rPr>
              <a:t>Spark.mllib 提供并行FP-growth算法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220" y="1104900"/>
            <a:ext cx="6209665" cy="284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230" y="3997325"/>
            <a:ext cx="6327775" cy="2832100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 rot="15060000">
            <a:off x="4935855" y="270906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Summary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24573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sz="1600">
                <a:ea typeface="宋体" panose="02010600030101010101" pitchFamily="2" charset="-122"/>
                <a:sym typeface="+mn-ea"/>
              </a:rPr>
              <a:t>支持度、置信度、提升度</a:t>
            </a:r>
          </a:p>
          <a:p>
            <a:pPr lvl="0">
              <a:lnSpc>
                <a:spcPct val="150000"/>
              </a:lnSpc>
            </a:pPr>
            <a:r>
              <a:rPr sz="1600">
                <a:ea typeface="宋体" panose="02010600030101010101" pitchFamily="2" charset="-122"/>
                <a:sym typeface="+mn-ea"/>
              </a:rPr>
              <a:t>最小支持度，最小置信度是实验出来的</a:t>
            </a:r>
          </a:p>
          <a:p>
            <a:pPr lvl="0">
              <a:lnSpc>
                <a:spcPct val="150000"/>
              </a:lnSpc>
            </a:pPr>
            <a:r>
              <a:rPr sz="1600">
                <a:ea typeface="宋体" panose="02010600030101010101" pitchFamily="2" charset="-122"/>
                <a:sym typeface="+mn-ea"/>
              </a:rPr>
              <a:t>基于关联规则的推荐算法：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sz="1600">
                <a:ea typeface="宋体" panose="02010600030101010101" pitchFamily="2" charset="-122"/>
                <a:sym typeface="+mn-ea"/>
              </a:rPr>
              <a:t>Apriori算法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sz="1600">
                <a:ea typeface="宋体" panose="02010600030101010101" pitchFamily="2" charset="-122"/>
                <a:sym typeface="+mn-ea"/>
              </a:rPr>
              <a:t>FPGrowth算法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sz="1600">
                <a:ea typeface="宋体" panose="02010600030101010101" pitchFamily="2" charset="-122"/>
                <a:sym typeface="+mn-ea"/>
              </a:rPr>
              <a:t>PrefixSpan算法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endParaRPr sz="160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endParaRPr sz="160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6105525" y="1436370"/>
            <a:ext cx="559117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sz="1600">
                <a:ea typeface="宋体" panose="02010600030101010101" pitchFamily="2" charset="-122"/>
                <a:sym typeface="+mn-ea"/>
              </a:rPr>
              <a:t>万物皆Transaction：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sz="1600">
                <a:ea typeface="宋体" panose="02010600030101010101" pitchFamily="2" charset="-122"/>
                <a:sym typeface="+mn-ea"/>
              </a:rPr>
              <a:t>超市购物小票（TransactionID =&gt; Item）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sz="1600">
                <a:ea typeface="宋体" panose="02010600030101010101" pitchFamily="2" charset="-122"/>
                <a:sym typeface="+mn-ea"/>
              </a:rPr>
              <a:t>每部电影的分类（MovieID =&gt; 分类）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sz="1600">
                <a:ea typeface="宋体" panose="02010600030101010101" pitchFamily="2" charset="-122"/>
                <a:sym typeface="+mn-ea"/>
              </a:rPr>
              <a:t>每部电影的演员（MovieID =&gt; 演员）</a:t>
            </a:r>
          </a:p>
          <a:p>
            <a:pPr lvl="0">
              <a:lnSpc>
                <a:spcPct val="150000"/>
              </a:lnSpc>
            </a:pPr>
            <a:r>
              <a:rPr lang="zh-CN" sz="1600">
                <a:ea typeface="宋体" panose="02010600030101010101" pitchFamily="2" charset="-122"/>
                <a:sym typeface="+mn-ea"/>
              </a:rPr>
              <a:t>关联规则与协同过滤：</a:t>
            </a:r>
            <a:endParaRPr sz="1600">
              <a:ea typeface="宋体" panose="02010600030101010101" pitchFamily="2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sz="1600">
                <a:ea typeface="宋体" panose="02010600030101010101" pitchFamily="2" charset="-122"/>
                <a:sym typeface="+mn-ea"/>
              </a:rPr>
              <a:t>关联规则是基于transaction，而协同过滤基于用户偏好（评分）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sz="1600">
                <a:ea typeface="宋体" panose="02010600030101010101" pitchFamily="2" charset="-122"/>
                <a:sym typeface="+mn-ea"/>
              </a:rPr>
              <a:t>商品组合使用的是购物篮分析，也就是Apriori算法，协同过滤计算的是相似度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sz="1600">
                <a:ea typeface="宋体" panose="02010600030101010101" pitchFamily="2" charset="-122"/>
                <a:sym typeface="+mn-ea"/>
              </a:rPr>
              <a:t>关联规则没有利用“用户偏好”，而是基于购物订单进行的频繁项集挖掘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dirty="0"/>
              <a:t>2/</a:t>
            </a:r>
            <a:r>
              <a:rPr lang="en-US" altLang="zh-CN" dirty="0"/>
              <a:t>2</a:t>
            </a:r>
            <a:r>
              <a:rPr lang="zh-CN" altLang="en-US" dirty="0"/>
              <a:t>  </a:t>
            </a:r>
            <a:r>
              <a:rPr lang="en-US" altLang="zh-CN" sz="5400" dirty="0"/>
              <a:t>Project</a:t>
            </a:r>
            <a:r>
              <a:rPr lang="zh-CN" altLang="en-US" sz="5400" dirty="0">
                <a:ea typeface="宋体" panose="02010600030101010101" pitchFamily="2" charset="-122"/>
              </a:rPr>
              <a:t>相关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可视化</a:t>
            </a:r>
            <a:r>
              <a:rPr lang="en-US" altLang="zh-CN" dirty="0">
                <a:ea typeface="宋体" panose="02010600030101010101" pitchFamily="2" charset="-122"/>
              </a:rPr>
              <a:t>EDA</a:t>
            </a:r>
            <a:r>
              <a:rPr lang="zh-CN" altLang="zh-CN" dirty="0">
                <a:ea typeface="宋体" panose="02010600030101010101" pitchFamily="2" charset="-122"/>
              </a:rPr>
              <a:t>有哪些作用</a:t>
            </a: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2264410" y="1962150"/>
            <a:ext cx="8382000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altLang="zh-CN">
                <a:sym typeface="+mn-ea"/>
              </a:rPr>
              <a:t>Thinking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：</a:t>
            </a:r>
          </a:p>
          <a:p>
            <a:pPr>
              <a:lnSpc>
                <a:spcPct val="170000"/>
              </a:lnSpc>
            </a:pPr>
            <a:r>
              <a:rPr lang="zh-CN" altLang="en-US">
                <a:ea typeface="宋体" panose="02010600030101010101" pitchFamily="2" charset="-122"/>
                <a:sym typeface="+mn-ea"/>
              </a:rPr>
              <a:t>可视化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EDA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都有哪些作用</a:t>
            </a:r>
          </a:p>
          <a:p>
            <a:pPr>
              <a:lnSpc>
                <a:spcPct val="170000"/>
              </a:lnSpc>
            </a:pPr>
            <a:r>
              <a:rPr lang="zh-CN" altLang="en-US">
                <a:ea typeface="宋体" panose="02010600030101010101" pitchFamily="2" charset="-122"/>
                <a:sym typeface="+mn-ea"/>
              </a:rPr>
              <a:t>都有哪些可视化的方式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dirty="0">
                <a:ea typeface="宋体" panose="02010600030101010101" pitchFamily="2" charset="-122"/>
              </a:rPr>
              <a:t>推荐系统中的几种常用算法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endParaRPr lang="zh-CN" altLang="zh-CN" dirty="0"/>
          </a:p>
          <a:p>
            <a:r>
              <a:rPr lang="en-US" altLang="zh-CN" sz="2200" dirty="0">
                <a:ea typeface="宋体" panose="02010600030101010101" pitchFamily="2" charset="-122"/>
              </a:rPr>
              <a:t>基于内容的推荐</a:t>
            </a:r>
          </a:p>
          <a:p>
            <a:pPr lvl="1">
              <a:buFont typeface="Wingdings" panose="05000000000000000000" charset="0"/>
              <a:buChar char="ü"/>
            </a:pPr>
            <a:r>
              <a:rPr lang="zh-CN" altLang="en-US" sz="2200" dirty="0">
                <a:ea typeface="宋体" panose="02010600030101010101" pitchFamily="2" charset="-122"/>
              </a:rPr>
              <a:t>内容特征表示，</a:t>
            </a:r>
            <a:r>
              <a:rPr lang="en-US" altLang="zh-CN" sz="2200" dirty="0">
                <a:ea typeface="宋体" panose="02010600030101010101" pitchFamily="2" charset="-122"/>
              </a:rPr>
              <a:t>特征学习，推荐列表</a:t>
            </a:r>
          </a:p>
          <a:p>
            <a:r>
              <a:rPr lang="zh-CN" altLang="en-US" sz="2200" dirty="0">
                <a:ea typeface="宋体" panose="02010600030101010101" pitchFamily="2" charset="-122"/>
              </a:rPr>
              <a:t>基于</a:t>
            </a:r>
            <a:r>
              <a:rPr lang="en-US" altLang="zh-CN" sz="2200" dirty="0">
                <a:ea typeface="宋体" panose="02010600030101010101" pitchFamily="2" charset="-122"/>
              </a:rPr>
              <a:t>协同过滤</a:t>
            </a:r>
            <a:r>
              <a:rPr lang="zh-CN" altLang="en-US" sz="2200" dirty="0">
                <a:ea typeface="宋体" panose="02010600030101010101" pitchFamily="2" charset="-122"/>
              </a:rPr>
              <a:t>的</a:t>
            </a:r>
            <a:r>
              <a:rPr lang="en-US" altLang="zh-CN" sz="2200" dirty="0">
                <a:ea typeface="宋体" panose="02010600030101010101" pitchFamily="2" charset="-122"/>
              </a:rPr>
              <a:t>推荐</a:t>
            </a:r>
          </a:p>
          <a:p>
            <a:pPr lvl="1">
              <a:buFont typeface="Wingdings" panose="05000000000000000000" charset="0"/>
              <a:buChar char="ü"/>
            </a:pPr>
            <a:r>
              <a:rPr lang="zh-CN" altLang="en-US" sz="2200" dirty="0">
                <a:ea typeface="宋体" panose="02010600030101010101" pitchFamily="2" charset="-122"/>
              </a:rPr>
              <a:t>群体智能，用户历史行为</a:t>
            </a:r>
            <a:endParaRPr lang="en-US" altLang="zh-CN" sz="2200" dirty="0">
              <a:ea typeface="宋体" panose="02010600030101010101" pitchFamily="2" charset="-122"/>
            </a:endParaRPr>
          </a:p>
          <a:p>
            <a:r>
              <a:rPr lang="en-US" altLang="zh-CN" sz="2200" dirty="0">
                <a:ea typeface="宋体" panose="02010600030101010101" pitchFamily="2" charset="-122"/>
              </a:rPr>
              <a:t>基于关联规则的推荐</a:t>
            </a:r>
            <a:endParaRPr lang="zh-CN" altLang="en-US" sz="2200" dirty="0">
              <a:ea typeface="宋体" panose="02010600030101010101" pitchFamily="2" charset="-122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zh-CN" sz="2200" dirty="0">
                <a:ea typeface="宋体" panose="02010600030101010101" pitchFamily="2" charset="-122"/>
              </a:rPr>
              <a:t>Transaction</a:t>
            </a:r>
            <a:r>
              <a:rPr lang="zh-CN" altLang="zh-CN" sz="2200" dirty="0">
                <a:ea typeface="宋体" panose="02010600030101010101" pitchFamily="2" charset="-122"/>
              </a:rPr>
              <a:t>，</a:t>
            </a:r>
            <a:r>
              <a:rPr lang="zh-CN" altLang="en-US" sz="2200" dirty="0">
                <a:ea typeface="宋体" panose="02010600030101010101" pitchFamily="2" charset="-122"/>
              </a:rPr>
              <a:t>频繁项集和关联规则挖掘</a:t>
            </a:r>
            <a:endParaRPr lang="en-US" altLang="zh-CN" sz="2200" dirty="0">
              <a:ea typeface="宋体" panose="02010600030101010101" pitchFamily="2" charset="-122"/>
            </a:endParaRPr>
          </a:p>
          <a:p>
            <a:endParaRPr lang="zh-CN" altLang="en-US" sz="2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可视化</a:t>
            </a:r>
            <a:r>
              <a:rPr lang="en-US" altLang="zh-CN" dirty="0">
                <a:ea typeface="宋体" panose="02010600030101010101" pitchFamily="2" charset="-122"/>
              </a:rPr>
              <a:t>EDA</a:t>
            </a:r>
            <a:r>
              <a:rPr lang="zh-CN" altLang="zh-CN" dirty="0">
                <a:ea typeface="宋体" panose="02010600030101010101" pitchFamily="2" charset="-122"/>
              </a:rPr>
              <a:t>有哪些作用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199515" y="2328545"/>
            <a:ext cx="1524000" cy="59690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数据加载</a:t>
            </a:r>
          </a:p>
        </p:txBody>
      </p:sp>
      <p:sp>
        <p:nvSpPr>
          <p:cNvPr id="5" name="矩形 4"/>
          <p:cNvSpPr/>
          <p:nvPr/>
        </p:nvSpPr>
        <p:spPr>
          <a:xfrm>
            <a:off x="3023870" y="3460750"/>
            <a:ext cx="1692275" cy="180530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284855" y="2327910"/>
            <a:ext cx="1433830" cy="59690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数据预处理</a:t>
            </a:r>
            <a:endParaRPr lang="en-US" altLang="zh-CN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184775" y="2327910"/>
            <a:ext cx="1433830" cy="59690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机器学习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084695" y="2329180"/>
            <a:ext cx="1433830" cy="59690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后处理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8984615" y="2328545"/>
            <a:ext cx="1433830" cy="59690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信息</a:t>
            </a:r>
          </a:p>
        </p:txBody>
      </p:sp>
      <p:sp>
        <p:nvSpPr>
          <p:cNvPr id="10" name=" 141"/>
          <p:cNvSpPr/>
          <p:nvPr/>
        </p:nvSpPr>
        <p:spPr>
          <a:xfrm>
            <a:off x="2723515" y="2448560"/>
            <a:ext cx="466090" cy="35623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 141"/>
          <p:cNvSpPr/>
          <p:nvPr/>
        </p:nvSpPr>
        <p:spPr>
          <a:xfrm>
            <a:off x="4718685" y="2449195"/>
            <a:ext cx="466090" cy="35623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 141"/>
          <p:cNvSpPr/>
          <p:nvPr/>
        </p:nvSpPr>
        <p:spPr>
          <a:xfrm>
            <a:off x="6618605" y="2449195"/>
            <a:ext cx="466090" cy="35623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 141"/>
          <p:cNvSpPr/>
          <p:nvPr/>
        </p:nvSpPr>
        <p:spPr>
          <a:xfrm>
            <a:off x="8518525" y="2449830"/>
            <a:ext cx="466090" cy="35623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96285" y="3601085"/>
            <a:ext cx="142049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数据探索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数据可视化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数据清洗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数据规范化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特征选择</a:t>
            </a:r>
          </a:p>
        </p:txBody>
      </p:sp>
      <p:sp>
        <p:nvSpPr>
          <p:cNvPr id="15" name="矩形 14"/>
          <p:cNvSpPr/>
          <p:nvPr/>
        </p:nvSpPr>
        <p:spPr>
          <a:xfrm>
            <a:off x="7219950" y="3460750"/>
            <a:ext cx="1591945" cy="94869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392035" y="3625850"/>
            <a:ext cx="1420495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参数调整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数据可视化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213985" y="3435985"/>
            <a:ext cx="1625600" cy="180530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372100" y="3576320"/>
            <a:ext cx="142049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各种机器学习算法模型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模型训练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模型评估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可视化视图都有哪些</a:t>
            </a: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5305425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200" dirty="0">
                <a:sym typeface="+mn-ea"/>
              </a:rPr>
              <a:t>4种类别：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200" dirty="0">
                <a:sym typeface="+mn-ea"/>
              </a:rPr>
              <a:t>比较：展示事物的排列顺序，比如条图。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200" dirty="0">
                <a:sym typeface="+mn-ea"/>
              </a:rPr>
              <a:t>联系：查看两个变量之间关系，比如气泡图。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200" dirty="0">
                <a:sym typeface="+mn-ea"/>
              </a:rPr>
              <a:t>构成：每个部分所占整体的百分比，如饼图。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200" dirty="0">
                <a:sym typeface="+mn-ea"/>
              </a:rPr>
              <a:t>分布：关心各数值范围包含多少项目，如柱图。</a:t>
            </a:r>
          </a:p>
        </p:txBody>
      </p:sp>
      <p:pic>
        <p:nvPicPr>
          <p:cNvPr id="9" name="图片 9" descr="H:\培训\清华的数据挖掘课\L15\视图分类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28970" y="836295"/>
            <a:ext cx="6390005" cy="59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可视化视图都有哪些</a:t>
            </a: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5305425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altLang="zh-CN" sz="2200">
                <a:sym typeface="+mn-ea"/>
              </a:rPr>
              <a:t>Python</a:t>
            </a:r>
            <a:r>
              <a:rPr lang="zh-CN" altLang="zh-CN" sz="2200">
                <a:ea typeface="宋体" panose="02010600030101010101" pitchFamily="2" charset="-122"/>
                <a:sym typeface="+mn-ea"/>
              </a:rPr>
              <a:t>中常用的两个可视化工具：</a:t>
            </a:r>
          </a:p>
          <a:p>
            <a:pPr>
              <a:lnSpc>
                <a:spcPct val="170000"/>
              </a:lnSpc>
            </a:pPr>
            <a:r>
              <a:rPr lang="zh-CN" altLang="en-US" sz="2200">
                <a:sym typeface="+mn-ea"/>
              </a:rPr>
              <a:t>在Matplotlib中，看起来和MATLAB很相似。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200">
                <a:sym typeface="+mn-ea"/>
              </a:rPr>
              <a:t>import matplotlib.pyplot as plt</a:t>
            </a:r>
          </a:p>
          <a:p>
            <a:pPr>
              <a:lnSpc>
                <a:spcPct val="170000"/>
              </a:lnSpc>
            </a:pPr>
            <a:r>
              <a:rPr lang="en-US" altLang="zh-CN" sz="2200">
                <a:sym typeface="+mn-ea"/>
              </a:rPr>
              <a:t>seaborn</a:t>
            </a:r>
            <a:r>
              <a:rPr lang="zh-CN" altLang="zh-CN" sz="2200">
                <a:ea typeface="宋体" panose="02010600030101010101" pitchFamily="2" charset="-122"/>
                <a:sym typeface="+mn-ea"/>
              </a:rPr>
              <a:t>工具</a:t>
            </a:r>
            <a:endParaRPr lang="en-US" altLang="zh-CN" sz="2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200">
                <a:sym typeface="+mn-ea"/>
              </a:rPr>
              <a:t>import seaborn as sns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545" y="1328420"/>
            <a:ext cx="5467350" cy="4200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</a:rPr>
              <a:t>Python</a:t>
            </a:r>
            <a:r>
              <a:rPr lang="zh-CN" altLang="en-US" dirty="0">
                <a:ea typeface="宋体" panose="02010600030101010101" pitchFamily="2" charset="-122"/>
              </a:rPr>
              <a:t>进行可视化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031240"/>
            <a:ext cx="6094095" cy="55137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zh-CN" sz="1400">
                <a:ea typeface="宋体" panose="02010600030101010101" pitchFamily="2" charset="-122"/>
                <a:sym typeface="+mn-ea"/>
              </a:rPr>
              <a:t>散点图：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# 数据准备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N = 500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x = np.random.randn(N)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y = np.random.randn(N)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# 用Matplotlib画散点图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plt.scatter(x, y,marker='x')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plt.show()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# 用Seaborn画散点图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df = pd.DataFrame({'x': x, 'y': y})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sns.jointplot(x="x", y="y", data=df, kind='scatter');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plt.show()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865" y="1797050"/>
            <a:ext cx="3727450" cy="2845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050" y="1321435"/>
            <a:ext cx="3465195" cy="34651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6094095" cy="55137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zh-CN" sz="1500">
                <a:ea typeface="宋体" panose="02010600030101010101" pitchFamily="2" charset="-122"/>
                <a:sym typeface="+mn-ea"/>
              </a:rPr>
              <a:t>折线图：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数据准备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x = [1900, 1901, 1902, 1903, 1904, 1905, 1906, 1907, 1908, 1909, 1910]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y = [265, 323, 136, 220, 305, 350, 419, 450, 560, 720, 830]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使用Matplotlib画折线图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plt.plot(x, y)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plt.show()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使用Seaborn画折线图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df = pd.DataFrame({'x': x, 'y': y})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sns.lineplot(x="x", y="y", data=df)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plt.show()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225" y="1783080"/>
            <a:ext cx="4463415" cy="32918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6094095" cy="55137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zh-CN" sz="1500">
                <a:ea typeface="宋体" panose="02010600030101010101" pitchFamily="2" charset="-122"/>
                <a:sym typeface="+mn-ea"/>
              </a:rPr>
              <a:t>条形图：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数据准备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x = ['c1', 'c2', 'c3', 'c4']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y = [15, 18, 5, 26]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用Matplotlib画条形图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plt.bar(x, y)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plt.show()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用Seaborn画条形图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sns.barplot(x, y)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plt.show()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220" y="2057400"/>
            <a:ext cx="3972560" cy="29667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620" y="2057400"/>
            <a:ext cx="3825240" cy="28638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6094095" cy="55137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zh-CN" sz="1500">
                <a:ea typeface="宋体" panose="02010600030101010101" pitchFamily="2" charset="-122"/>
                <a:sym typeface="+mn-ea"/>
              </a:rPr>
              <a:t>箱线图：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数据准备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生成0-1之间的20*4维度数据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data=np.random.normal(size=(10,4))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lables = ['A','B','C','D']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用Matplotlib画箱线图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plt.boxplot(data,labels=lables)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plt.show()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用Seaborn画箱线图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df = pd.DataFrame(data, columns=lables)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sns.boxplot(data=df)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plt.show()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645" y="1957705"/>
            <a:ext cx="3918585" cy="2987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555" y="1957705"/>
            <a:ext cx="4010025" cy="29324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6094095" cy="55137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zh-CN" sz="1500">
                <a:ea typeface="宋体" panose="02010600030101010101" pitchFamily="2" charset="-122"/>
                <a:sym typeface="+mn-ea"/>
              </a:rPr>
              <a:t>饼图：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数据准备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nums = [25, 33, 37]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射手adc：法师apc：坦克tk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labels = ['ADC','APC', 'Tk']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用Matplotlib画饼图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plt.pie(x = nums, labels=labels)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plt.show()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640" y="1744980"/>
            <a:ext cx="3286125" cy="3133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6094095" cy="55137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zh-CN" sz="1500">
                <a:ea typeface="宋体" panose="02010600030101010101" pitchFamily="2" charset="-122"/>
                <a:sym typeface="+mn-ea"/>
              </a:rPr>
              <a:t>热力图：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# 数据准备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np.random.seed(33)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data = np.random.rand(3, 3)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heatmap = sns.heatmap(data)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500">
                <a:sym typeface="+mn-ea"/>
              </a:rPr>
              <a:t>plt.show()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75" y="1398905"/>
            <a:ext cx="4943475" cy="39433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4309110" cy="57765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zh-CN" sz="1400">
                <a:ea typeface="宋体" panose="02010600030101010101" pitchFamily="2" charset="-122"/>
                <a:sym typeface="+mn-ea"/>
              </a:rPr>
              <a:t>蜘蛛图：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# 数据准备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labels=np.array([u"推进","KDA",u"生存",u"团战",u"发育",u"输出"])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stats=[76, 58, 67, 97, 86, 58]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# 画图数据准备，角度、状态值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angles=np.linspace(0, 2*np.pi, len(labels), endpoint=False)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stats=np.concatenate((stats,[stats[0]]))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angles=np.concatenate((angles,[angles[0]]))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# 用Matplotlib画蜘蛛图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fig = plt.figure()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ax = fig.add_subplot(111, polar=True)   </a:t>
            </a:r>
          </a:p>
          <a:p>
            <a:pPr marL="0" indent="0">
              <a:lnSpc>
                <a:spcPct val="170000"/>
              </a:lnSpc>
              <a:buNone/>
            </a:pP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4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26000" y="1266190"/>
            <a:ext cx="3153410" cy="33851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ax.plot(angles, stats, 'o-', linewidth=2)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ax.fill(angles, stats, alpha=0.25)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# 设置中文字体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font = FontProperties(fname=r"C:\Windows\Fonts\simhei.ttf", size=14) 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ax.set_thetagrids(angles * 180/np.pi, labels, FontProperties=font)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plt.show()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825" y="1383030"/>
            <a:ext cx="4034155" cy="35452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dirty="0">
                <a:ea typeface="宋体" panose="02010600030101010101" pitchFamily="2" charset="-122"/>
              </a:rPr>
              <a:t>推荐系统中的几种常用算法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endParaRPr lang="zh-CN" altLang="zh-CN" dirty="0"/>
          </a:p>
          <a:p>
            <a:r>
              <a:rPr lang="en-US" altLang="zh-CN" sz="2200" dirty="0">
                <a:ea typeface="宋体" panose="02010600030101010101" pitchFamily="2" charset="-122"/>
              </a:rPr>
              <a:t>基于效用的推荐</a:t>
            </a:r>
          </a:p>
          <a:p>
            <a:pPr lvl="1">
              <a:buFont typeface="Wingdings" panose="05000000000000000000" charset="0"/>
              <a:buChar char="ü"/>
            </a:pPr>
            <a:r>
              <a:rPr lang="zh-CN" altLang="en-US" sz="2200" dirty="0">
                <a:ea typeface="宋体" panose="02010600030101010101" pitchFamily="2" charset="-122"/>
              </a:rPr>
              <a:t>效用函数的定义</a:t>
            </a:r>
            <a:endParaRPr lang="en-US" altLang="zh-CN" sz="2200" dirty="0">
              <a:ea typeface="宋体" panose="02010600030101010101" pitchFamily="2" charset="-122"/>
            </a:endParaRPr>
          </a:p>
          <a:p>
            <a:r>
              <a:rPr lang="en-US" altLang="zh-CN" sz="2200" dirty="0">
                <a:ea typeface="宋体" panose="02010600030101010101" pitchFamily="2" charset="-122"/>
              </a:rPr>
              <a:t>基于知识的推荐</a:t>
            </a:r>
          </a:p>
          <a:p>
            <a:pPr lvl="1">
              <a:buFont typeface="Wingdings" panose="05000000000000000000" charset="0"/>
              <a:buChar char="ü"/>
            </a:pPr>
            <a:r>
              <a:rPr lang="zh-CN" altLang="en-US" sz="2200" dirty="0">
                <a:ea typeface="宋体" panose="02010600030101010101" pitchFamily="2" charset="-122"/>
              </a:rPr>
              <a:t>知识图谱的创建</a:t>
            </a:r>
            <a:endParaRPr lang="en-US" altLang="zh-CN" sz="2200" dirty="0">
              <a:ea typeface="宋体" panose="02010600030101010101" pitchFamily="2" charset="-122"/>
            </a:endParaRPr>
          </a:p>
          <a:p>
            <a:r>
              <a:rPr lang="zh-CN" altLang="en-US" sz="2200" dirty="0">
                <a:ea typeface="宋体" panose="02010600030101010101" pitchFamily="2" charset="-122"/>
              </a:rPr>
              <a:t>组合推荐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实际工作中经常采用</a:t>
            </a:r>
          </a:p>
          <a:p>
            <a:pPr lvl="1">
              <a:buFont typeface="Wingdings" panose="05000000000000000000" charset="0"/>
              <a:buChar char="ü"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每种推荐算法都有自己的使用场景，可以综合考虑</a:t>
            </a:r>
          </a:p>
          <a:p>
            <a:pPr lvl="1">
              <a:buFont typeface="Wingdings" panose="05000000000000000000" charset="0"/>
              <a:buChar char="ü"/>
            </a:pPr>
            <a:endParaRPr lang="zh-CN" altLang="en-US" sz="2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6454775" cy="57765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zh-CN" sz="1400">
                <a:ea typeface="宋体" panose="02010600030101010101" pitchFamily="2" charset="-122"/>
                <a:sym typeface="+mn-ea"/>
              </a:rPr>
              <a:t>二元变量分布：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# 数据准备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flights = sns.load_dataset("flights")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# 用Seaborn画二元变量分布图（散点图，核密度图，Hexbin图）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sns.jointplot(x="year", y="passengers", data=flights, kind='scatter')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sns.jointplot(x="year", y="passengers", data=flights, kind='kde')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sns.jointplot(x="year", y="passengers", data=flights, kind='hex')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plt.show()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895" y="1193165"/>
            <a:ext cx="2851785" cy="28422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705" y="1146175"/>
            <a:ext cx="2924810" cy="29356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500" y="3997325"/>
            <a:ext cx="2710180" cy="27292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6454775" cy="57765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zh-CN" sz="1400">
                <a:ea typeface="宋体" panose="02010600030101010101" pitchFamily="2" charset="-122"/>
                <a:sym typeface="+mn-ea"/>
              </a:rPr>
              <a:t>成对关系：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# 数据准备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flights = sns.load_dataset('flights')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# 用Seaborn画成对关系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sns.pairplot(flights)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plt.show()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805" y="1395730"/>
            <a:ext cx="4562475" cy="45339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进行可视化探索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5498465" cy="57765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# 显示特征之间的相关系数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plt.figure(figsize=(10, 10))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plt.title('Pearson Correlation between Features',y=1.05,size=15)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train_data_hot_encoded = train_features.drop('Embarked',1).join(train_features.Embarked.str.get_dummies())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train_data_hot_encoded = train_data_hot_encoded.drop('Sex',1).join(train_data_hot_encoded.Sex.str.get_dummies())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# 计算特征之间的Pearson系数，即相似度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sns.heatmap(train_data_hot_encoded.astype(float).corr(),linewidths=0.1,vmax=1.0, square=True,linecolor='white',annot=True)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plt.show()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980" y="1319530"/>
            <a:ext cx="5694045" cy="52171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进行可视化探索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5498465" cy="57765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# 使用饼图来进行Survived取值的可视化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train_data["Survived"].value_counts().plot(kind = "pie", label='Survived')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plt.show()</a:t>
            </a:r>
          </a:p>
          <a:p>
            <a:pPr marL="0" indent="0">
              <a:lnSpc>
                <a:spcPct val="170000"/>
              </a:lnSpc>
              <a:buNone/>
            </a:pP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# 不同的Pclass,幸存人数(条形图)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sns.barplot(x = 'Pclass', y = "Survived", data = train_data);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plt.show()</a:t>
            </a:r>
          </a:p>
          <a:p>
            <a:pPr marL="0" indent="0">
              <a:lnSpc>
                <a:spcPct val="170000"/>
              </a:lnSpc>
              <a:buNone/>
            </a:pPr>
            <a:endParaRPr lang="en-US" altLang="zh-CN" sz="14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# 不同的Embarked,幸存人数(条形图)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sns.barplot(x = 'Embarked', y = "Survived", data = train_data);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>
                <a:sym typeface="+mn-ea"/>
              </a:rPr>
              <a:t>plt.show()</a:t>
            </a:r>
          </a:p>
          <a:p>
            <a:pPr marL="0" indent="0">
              <a:lnSpc>
                <a:spcPct val="170000"/>
              </a:lnSpc>
              <a:buNone/>
            </a:pPr>
            <a:endParaRPr lang="en-US" altLang="zh-CN" sz="14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010" y="1584325"/>
            <a:ext cx="2541905" cy="22853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995" y="1522095"/>
            <a:ext cx="3451860" cy="26149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010" y="4137025"/>
            <a:ext cx="3391535" cy="26054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进行可视化探索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26490"/>
            <a:ext cx="6724650" cy="57765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spcBef>
                <a:spcPts val="500"/>
              </a:spcBef>
              <a:buNone/>
            </a:pPr>
            <a:r>
              <a:rPr lang="en-US" altLang="zh-CN" sz="1400">
                <a:sym typeface="+mn-ea"/>
              </a:rPr>
              <a:t>def train(train_features, train_labels):</a:t>
            </a:r>
          </a:p>
          <a:p>
            <a:pPr marL="0" indent="0">
              <a:lnSpc>
                <a:spcPct val="170000"/>
              </a:lnSpc>
              <a:spcBef>
                <a:spcPts val="500"/>
              </a:spcBef>
              <a:buNone/>
            </a:pPr>
            <a:r>
              <a:rPr lang="en-US" altLang="zh-CN" sz="1400">
                <a:sym typeface="+mn-ea"/>
              </a:rPr>
              <a:t>	# 构造CART决策树</a:t>
            </a:r>
          </a:p>
          <a:p>
            <a:pPr marL="0" indent="0">
              <a:lnSpc>
                <a:spcPct val="170000"/>
              </a:lnSpc>
              <a:spcBef>
                <a:spcPts val="500"/>
              </a:spcBef>
              <a:buNone/>
            </a:pPr>
            <a:r>
              <a:rPr lang="en-US" altLang="zh-CN" sz="1400">
                <a:sym typeface="+mn-ea"/>
              </a:rPr>
              <a:t>	clf = DecisionTreeClassifier()</a:t>
            </a:r>
          </a:p>
          <a:p>
            <a:pPr marL="0" indent="0">
              <a:lnSpc>
                <a:spcPct val="170000"/>
              </a:lnSpc>
              <a:spcBef>
                <a:spcPts val="500"/>
              </a:spcBef>
              <a:buNone/>
            </a:pPr>
            <a:r>
              <a:rPr lang="en-US" altLang="zh-CN" sz="1400">
                <a:sym typeface="+mn-ea"/>
              </a:rPr>
              <a:t>	clf.fit(train_features, train_labels)</a:t>
            </a:r>
          </a:p>
          <a:p>
            <a:pPr marL="0" indent="0">
              <a:lnSpc>
                <a:spcPct val="170000"/>
              </a:lnSpc>
              <a:spcBef>
                <a:spcPts val="500"/>
              </a:spcBef>
              <a:buNone/>
            </a:pPr>
            <a:r>
              <a:rPr lang="en-US" altLang="zh-CN" sz="1400">
                <a:sym typeface="+mn-ea"/>
              </a:rPr>
              <a:t>	# 显示特征向量的重要程度</a:t>
            </a:r>
          </a:p>
          <a:p>
            <a:pPr marL="0" indent="0">
              <a:lnSpc>
                <a:spcPct val="170000"/>
              </a:lnSpc>
              <a:spcBef>
                <a:spcPts val="500"/>
              </a:spcBef>
              <a:buNone/>
            </a:pPr>
            <a:r>
              <a:rPr lang="en-US" altLang="zh-CN" sz="1400">
                <a:sym typeface="+mn-ea"/>
              </a:rPr>
              <a:t>	coeffs = clf.feature_importances_</a:t>
            </a:r>
          </a:p>
          <a:p>
            <a:pPr marL="0" indent="0">
              <a:lnSpc>
                <a:spcPct val="170000"/>
              </a:lnSpc>
              <a:spcBef>
                <a:spcPts val="500"/>
              </a:spcBef>
              <a:buNone/>
            </a:pPr>
            <a:r>
              <a:rPr lang="en-US" altLang="zh-CN" sz="1400">
                <a:sym typeface="+mn-ea"/>
              </a:rPr>
              <a:t>	df_co = pd.DataFrame(coeffs, columns=["importance_"])</a:t>
            </a:r>
          </a:p>
          <a:p>
            <a:pPr marL="0" indent="0">
              <a:lnSpc>
                <a:spcPct val="170000"/>
              </a:lnSpc>
              <a:spcBef>
                <a:spcPts val="500"/>
              </a:spcBef>
              <a:buNone/>
            </a:pPr>
            <a:r>
              <a:rPr lang="en-US" altLang="zh-CN" sz="1400">
                <a:sym typeface="+mn-ea"/>
              </a:rPr>
              <a:t>	# 下标设置为Feature Name</a:t>
            </a:r>
          </a:p>
          <a:p>
            <a:pPr marL="0" indent="0">
              <a:lnSpc>
                <a:spcPct val="170000"/>
              </a:lnSpc>
              <a:spcBef>
                <a:spcPts val="500"/>
              </a:spcBef>
              <a:buNone/>
            </a:pPr>
            <a:r>
              <a:rPr lang="en-US" altLang="zh-CN" sz="1400">
                <a:sym typeface="+mn-ea"/>
              </a:rPr>
              <a:t>	df_co.index = train_features.columns</a:t>
            </a:r>
          </a:p>
          <a:p>
            <a:pPr marL="0" indent="0">
              <a:lnSpc>
                <a:spcPct val="170000"/>
              </a:lnSpc>
              <a:spcBef>
                <a:spcPts val="500"/>
              </a:spcBef>
              <a:buNone/>
            </a:pPr>
            <a:r>
              <a:rPr lang="en-US" altLang="zh-CN" sz="1400">
                <a:sym typeface="+mn-ea"/>
              </a:rPr>
              <a:t>	df_co.sort_values("importance_", ascending=True, inplace=True)</a:t>
            </a:r>
          </a:p>
          <a:p>
            <a:pPr marL="0" indent="0">
              <a:lnSpc>
                <a:spcPct val="170000"/>
              </a:lnSpc>
              <a:spcBef>
                <a:spcPts val="500"/>
              </a:spcBef>
              <a:buNone/>
            </a:pPr>
            <a:r>
              <a:rPr lang="en-US" altLang="zh-CN" sz="1400">
                <a:sym typeface="+mn-ea"/>
              </a:rPr>
              <a:t>	df_co.importance_.plot(kind="barh")</a:t>
            </a:r>
          </a:p>
          <a:p>
            <a:pPr marL="0" indent="0">
              <a:lnSpc>
                <a:spcPct val="170000"/>
              </a:lnSpc>
              <a:spcBef>
                <a:spcPts val="500"/>
              </a:spcBef>
              <a:buNone/>
            </a:pPr>
            <a:r>
              <a:rPr lang="en-US" altLang="zh-CN" sz="1400">
                <a:sym typeface="+mn-ea"/>
              </a:rPr>
              <a:t>	plt.title("Feature importance")</a:t>
            </a:r>
          </a:p>
          <a:p>
            <a:pPr marL="0" indent="0">
              <a:lnSpc>
                <a:spcPct val="170000"/>
              </a:lnSpc>
              <a:spcBef>
                <a:spcPts val="500"/>
              </a:spcBef>
              <a:buNone/>
            </a:pPr>
            <a:r>
              <a:rPr lang="en-US" altLang="zh-CN" sz="1400">
                <a:sym typeface="+mn-ea"/>
              </a:rPr>
              <a:t>	plt.show()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140" y="1328420"/>
            <a:ext cx="5438775" cy="4200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进行词云展示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5060950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200">
                <a:sym typeface="+mn-ea"/>
              </a:rPr>
              <a:t>常用的分词工具：</a:t>
            </a:r>
          </a:p>
          <a:p>
            <a:pPr>
              <a:lnSpc>
                <a:spcPct val="170000"/>
              </a:lnSpc>
            </a:pPr>
            <a:r>
              <a:rPr lang="zh-CN" altLang="en-US" sz="2200">
                <a:sym typeface="+mn-ea"/>
              </a:rPr>
              <a:t>英文：</a:t>
            </a:r>
            <a:r>
              <a:rPr lang="en-US" altLang="zh-CN" sz="2200">
                <a:sym typeface="+mn-ea"/>
              </a:rPr>
              <a:t>NLTK</a:t>
            </a:r>
          </a:p>
          <a:p>
            <a:pPr>
              <a:lnSpc>
                <a:spcPct val="170000"/>
              </a:lnSpc>
            </a:pPr>
            <a:r>
              <a:rPr lang="zh-CN" altLang="zh-CN" sz="2200">
                <a:ea typeface="宋体" panose="02010600030101010101" pitchFamily="2" charset="-122"/>
                <a:sym typeface="+mn-ea"/>
              </a:rPr>
              <a:t>中文：</a:t>
            </a:r>
            <a:r>
              <a:rPr lang="en-US" altLang="zh-CN" sz="2200">
                <a:ea typeface="宋体" panose="02010600030101010101" pitchFamily="2" charset="-122"/>
                <a:sym typeface="+mn-ea"/>
              </a:rPr>
              <a:t>jieba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200">
                <a:sym typeface="+mn-ea"/>
              </a:rPr>
              <a:t>NLTK</a:t>
            </a:r>
            <a:r>
              <a:rPr lang="zh-CN" altLang="en-US" sz="2200">
                <a:ea typeface="宋体" panose="02010600030101010101" pitchFamily="2" charset="-122"/>
                <a:sym typeface="+mn-ea"/>
              </a:rPr>
              <a:t>国内下载会很慢（</a:t>
            </a:r>
            <a:r>
              <a:rPr lang="en-US" altLang="zh-CN" sz="2200">
                <a:ea typeface="宋体" panose="02010600030101010101" pitchFamily="2" charset="-122"/>
                <a:sym typeface="+mn-ea"/>
              </a:rPr>
              <a:t>600M</a:t>
            </a:r>
            <a:r>
              <a:rPr lang="zh-CN" altLang="en-US" sz="2200">
                <a:ea typeface="宋体" panose="02010600030101010101" pitchFamily="2" charset="-122"/>
                <a:sym typeface="+mn-ea"/>
              </a:rPr>
              <a:t>），可以在网上找百度云盘下载下来，然后放到</a:t>
            </a:r>
            <a:endParaRPr lang="zh-CN" altLang="en-US" sz="22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200">
                <a:sym typeface="+mn-ea"/>
              </a:rPr>
              <a:t>C:\Users\</a:t>
            </a:r>
            <a:r>
              <a:rPr lang="en-US" altLang="zh-CN" sz="2200">
                <a:sym typeface="+mn-ea"/>
              </a:rPr>
              <a:t>XXXX</a:t>
            </a:r>
            <a:r>
              <a:rPr lang="zh-CN" altLang="en-US" sz="2200">
                <a:sym typeface="+mn-ea"/>
              </a:rPr>
              <a:t>\AppData\Roaming\nltk_data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370" y="1273175"/>
            <a:ext cx="6391275" cy="4962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如何使用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进行词云展示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5060950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def create_word_cloud(f):</a:t>
            </a: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f = remove_stop_words(f)</a:t>
            </a: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cut_text = word_tokenize(f)</a:t>
            </a: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cut_text = " ".join(cut_text)</a:t>
            </a: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wc = WordCloud(</a:t>
            </a: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	max_words=100,</a:t>
            </a: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	width=2000,</a:t>
            </a: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	height=1200,</a:t>
            </a: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    )</a:t>
            </a: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wordcloud = wc.generate(cut_text)</a:t>
            </a: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wordcloud.to_file("wordcloud.jpg")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0" y="1429385"/>
            <a:ext cx="7366000" cy="43884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Action</a:t>
            </a:r>
            <a:r>
              <a:rPr altLang="zh-CN" dirty="0">
                <a:ea typeface="宋体" panose="02010600030101010101" pitchFamily="2" charset="-122"/>
              </a:rPr>
              <a:t>：</a:t>
            </a:r>
            <a:r>
              <a:rPr dirty="0">
                <a:ea typeface="宋体" panose="02010600030101010101" pitchFamily="2" charset="-122"/>
              </a:rPr>
              <a:t>MarketBasket</a:t>
            </a:r>
            <a:r>
              <a:rPr lang="zh-CN" dirty="0">
                <a:ea typeface="宋体" panose="02010600030101010101" pitchFamily="2" charset="-122"/>
              </a:rPr>
              <a:t>购物篮词云分析</a:t>
            </a:r>
          </a:p>
        </p:txBody>
      </p:sp>
      <p:sp>
        <p:nvSpPr>
          <p:cNvPr id="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4480560" cy="4944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数据集：MarketBasket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下载地址：https://www.kaggle.com/dragonheir/basket-optimisation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对数据集进行词云可视化展示，可视化探索（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Top10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的商品有哪些）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380" y="1682115"/>
            <a:ext cx="6380480" cy="38233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ea typeface="宋体" panose="02010600030101010101" pitchFamily="2" charset="-122"/>
                <a:sym typeface="+mn-ea"/>
              </a:rPr>
              <a:t>决策树可视化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4839335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sz="2000">
                <a:ea typeface="宋体" panose="02010600030101010101" pitchFamily="2" charset="-122"/>
                <a:sym typeface="+mn-ea"/>
              </a:rPr>
              <a:t>通过</a:t>
            </a:r>
            <a:r>
              <a:rPr sz="2000">
                <a:sym typeface="+mn-ea"/>
              </a:rPr>
              <a:t>pydot+GraphViz实现决策树可视化</a:t>
            </a:r>
          </a:p>
          <a:p>
            <a:pPr marL="0" indent="0">
              <a:lnSpc>
                <a:spcPct val="170000"/>
              </a:lnSpc>
              <a:buNone/>
            </a:pPr>
            <a:r>
              <a:rPr sz="2000">
                <a:sym typeface="+mn-ea"/>
              </a:rPr>
              <a:t>安装Graphviz库需要下面的几步：</a:t>
            </a:r>
          </a:p>
          <a:p>
            <a:pPr>
              <a:lnSpc>
                <a:spcPct val="170000"/>
              </a:lnSpc>
            </a:pPr>
            <a:r>
              <a:rPr sz="2000">
                <a:sym typeface="+mn-ea"/>
              </a:rPr>
              <a:t>安装graphviz工具</a:t>
            </a:r>
            <a:r>
              <a:rPr lang="zh-CN" sz="2000">
                <a:ea typeface="宋体" panose="02010600030101010101" pitchFamily="2" charset="-122"/>
                <a:sym typeface="+mn-ea"/>
              </a:rPr>
              <a:t>：</a:t>
            </a:r>
            <a:r>
              <a:rPr sz="2000">
                <a:sym typeface="+mn-ea"/>
              </a:rPr>
              <a:t>http://www.graphviz.org/download/</a:t>
            </a:r>
          </a:p>
          <a:p>
            <a:pPr>
              <a:lnSpc>
                <a:spcPct val="170000"/>
              </a:lnSpc>
            </a:pPr>
            <a:r>
              <a:rPr sz="2000">
                <a:sym typeface="+mn-ea"/>
              </a:rPr>
              <a:t>将Graphviz添加到环境变量PATH中</a:t>
            </a:r>
          </a:p>
          <a:p>
            <a:pPr>
              <a:lnSpc>
                <a:spcPct val="170000"/>
              </a:lnSpc>
            </a:pPr>
            <a:r>
              <a:rPr sz="2000">
                <a:sym typeface="+mn-ea"/>
              </a:rPr>
              <a:t>需要Graphviz库，使用pip install graphviz进行安装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855" y="1557655"/>
            <a:ext cx="4572000" cy="37433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ea typeface="宋体" panose="02010600030101010101" pitchFamily="2" charset="-122"/>
                <a:sym typeface="+mn-ea"/>
              </a:rPr>
              <a:t>决策树可视化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4839335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sz="1300">
                <a:sym typeface="+mn-ea"/>
              </a:rPr>
              <a:t># 决策树可视化</a:t>
            </a:r>
          </a:p>
          <a:p>
            <a:pPr marL="0" indent="0">
              <a:lnSpc>
                <a:spcPct val="170000"/>
              </a:lnSpc>
              <a:buNone/>
            </a:pPr>
            <a:r>
              <a:rPr sz="1300">
                <a:sym typeface="+mn-ea"/>
              </a:rPr>
              <a:t>import pydotplus</a:t>
            </a:r>
          </a:p>
          <a:p>
            <a:pPr marL="0" indent="0">
              <a:lnSpc>
                <a:spcPct val="170000"/>
              </a:lnSpc>
              <a:buNone/>
            </a:pPr>
            <a:r>
              <a:rPr sz="1300">
                <a:sym typeface="+mn-ea"/>
              </a:rPr>
              <a:t>from sklearn.externals.six import StringIO</a:t>
            </a:r>
          </a:p>
          <a:p>
            <a:pPr marL="0" indent="0">
              <a:lnSpc>
                <a:spcPct val="170000"/>
              </a:lnSpc>
              <a:buNone/>
            </a:pPr>
            <a:r>
              <a:rPr sz="1300">
                <a:sym typeface="+mn-ea"/>
              </a:rPr>
              <a:t>from sklearn.tree import export_graphviz</a:t>
            </a:r>
          </a:p>
          <a:p>
            <a:pPr marL="0" indent="0">
              <a:lnSpc>
                <a:spcPct val="170000"/>
              </a:lnSpc>
              <a:buNone/>
            </a:pPr>
            <a:r>
              <a:rPr sz="1300">
                <a:sym typeface="+mn-ea"/>
              </a:rPr>
              <a:t>def show_tree(clf):</a:t>
            </a:r>
          </a:p>
          <a:p>
            <a:pPr marL="0" indent="0">
              <a:lnSpc>
                <a:spcPct val="170000"/>
              </a:lnSpc>
              <a:buNone/>
            </a:pPr>
            <a:r>
              <a:rPr sz="1300">
                <a:sym typeface="+mn-ea"/>
              </a:rPr>
              <a:t>	dot_data = StringIO()</a:t>
            </a:r>
          </a:p>
          <a:p>
            <a:pPr marL="0" indent="0">
              <a:lnSpc>
                <a:spcPct val="170000"/>
              </a:lnSpc>
              <a:buNone/>
            </a:pPr>
            <a:r>
              <a:rPr sz="1300">
                <a:sym typeface="+mn-ea"/>
              </a:rPr>
              <a:t>	export_graphviz(clf, out_file=dot_data)</a:t>
            </a:r>
          </a:p>
          <a:p>
            <a:pPr marL="0" indent="0">
              <a:lnSpc>
                <a:spcPct val="170000"/>
              </a:lnSpc>
              <a:buNone/>
            </a:pPr>
            <a:r>
              <a:rPr sz="1300">
                <a:sym typeface="+mn-ea"/>
              </a:rPr>
              <a:t>	graph = pydotplus.graph_from_dot_data(dot_data.getvalue())</a:t>
            </a:r>
          </a:p>
          <a:p>
            <a:pPr marL="0" indent="0">
              <a:lnSpc>
                <a:spcPct val="170000"/>
              </a:lnSpc>
              <a:buNone/>
            </a:pPr>
            <a:r>
              <a:rPr sz="1300">
                <a:sym typeface="+mn-ea"/>
              </a:rPr>
              <a:t>	graph.write_pdf("titanic_tree.pdf")</a:t>
            </a:r>
          </a:p>
          <a:p>
            <a:pPr marL="0" indent="0">
              <a:lnSpc>
                <a:spcPct val="170000"/>
              </a:lnSpc>
              <a:buNone/>
            </a:pPr>
            <a:r>
              <a:rPr sz="1300">
                <a:sym typeface="+mn-ea"/>
              </a:rPr>
              <a:t>show_tree(clf)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305" y="1371600"/>
            <a:ext cx="7239000" cy="45624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0" name="Title 1"/>
          <p:cNvSpPr txBox="1">
            <a:spLocks noGrp="1"/>
          </p:cNvSpPr>
          <p:nvPr/>
        </p:nvSpPr>
        <p:spPr>
          <a:xfrm>
            <a:off x="838200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z="4000" dirty="0">
                <a:latin typeface="Calibri Light" panose="020F0302020204030204" charset="0"/>
                <a:cs typeface="Calibri Light" panose="020F0302020204030204" charset="0"/>
              </a:rPr>
              <a:t>关联规则</a:t>
            </a:r>
            <a:endParaRPr sz="4000" dirty="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38200" y="2351087"/>
            <a:ext cx="4980709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7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超市如何预知高中生怀孕？</a:t>
            </a:r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什么是关联规则</a:t>
            </a:r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支持度、置信度和提升度</a:t>
            </a:r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Apriori算法</a:t>
            </a:r>
          </a:p>
          <a:p>
            <a:pPr lvl="0">
              <a:lnSpc>
                <a:spcPct val="150000"/>
              </a:lnSpc>
            </a:pPr>
            <a:r>
              <a:rPr lang="en-US" altLang="zh-CN" sz="2000" dirty="0"/>
              <a:t>BreadBasket</a:t>
            </a:r>
            <a:r>
              <a:rPr lang="zh-CN" altLang="zh-CN" sz="2000" dirty="0">
                <a:ea typeface="宋体" panose="02010600030101010101" pitchFamily="2" charset="-122"/>
              </a:rPr>
              <a:t>：</a:t>
            </a:r>
            <a:r>
              <a:rPr lang="zh-CN" altLang="zh-CN" sz="2000" dirty="0"/>
              <a:t>面包店购物清单的关联分析</a:t>
            </a:r>
          </a:p>
          <a:p>
            <a:pPr lvl="0">
              <a:lnSpc>
                <a:spcPct val="150000"/>
              </a:lnSpc>
            </a:pPr>
            <a:r>
              <a:rPr lang="en-US" altLang="zh-CN" sz="2000" dirty="0"/>
              <a:t>MovieLens</a:t>
            </a:r>
            <a:r>
              <a:rPr lang="zh-CN" altLang="en-US" sz="2000" dirty="0">
                <a:ea typeface="宋体" panose="02010600030101010101" pitchFamily="2" charset="-122"/>
              </a:rPr>
              <a:t>：电影分类中的</a:t>
            </a:r>
            <a:r>
              <a:rPr lang="zh-CN" altLang="zh-CN" sz="2000" dirty="0"/>
              <a:t>关联分析</a:t>
            </a: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MovieActors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：电影演员中的</a:t>
            </a:r>
            <a:r>
              <a:rPr lang="zh-CN" altLang="zh-CN" sz="2000" dirty="0">
                <a:sym typeface="+mn-ea"/>
              </a:rPr>
              <a:t>关联分析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关联规则与协同过滤的区别</a:t>
            </a:r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关联规则中的最小支持度、最小置信度该如何确定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6615546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C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r>
              <a:rPr lang="en-US" altLang="zh-CN"/>
              <a:t>Project</a:t>
            </a:r>
            <a:r>
              <a:rPr lang="zh-CN" altLang="en-US">
                <a:ea typeface="宋体" panose="02010600030101010101" pitchFamily="2" charset="-122"/>
              </a:rPr>
              <a:t>相关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6615546" y="2293937"/>
            <a:ext cx="4980709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altLang="zh-CN" sz="2000"/>
              <a:t>可视化视图都有哪些</a:t>
            </a:r>
          </a:p>
          <a:p>
            <a:pPr lvl="0">
              <a:lnSpc>
                <a:spcPct val="150000"/>
              </a:lnSpc>
            </a:pPr>
            <a:r>
              <a:rPr altLang="zh-CN" sz="2000"/>
              <a:t>如何使用Python进行可视化</a:t>
            </a:r>
          </a:p>
          <a:p>
            <a:pPr lvl="0">
              <a:lnSpc>
                <a:spcPct val="150000"/>
              </a:lnSpc>
            </a:pPr>
            <a:r>
              <a:rPr altLang="zh-CN" sz="2000"/>
              <a:t>工具：Matplotlib、Seaborn</a:t>
            </a:r>
          </a:p>
          <a:p>
            <a:pPr lvl="0">
              <a:lnSpc>
                <a:spcPct val="150000"/>
              </a:lnSpc>
            </a:pPr>
            <a:r>
              <a:rPr lang="en-US" sz="2000"/>
              <a:t>9</a:t>
            </a:r>
            <a:r>
              <a:rPr altLang="zh-CN" sz="2000"/>
              <a:t>种可视化视图</a:t>
            </a:r>
          </a:p>
          <a:p>
            <a:pPr lvl="0">
              <a:lnSpc>
                <a:spcPct val="150000"/>
              </a:lnSpc>
            </a:pPr>
            <a:r>
              <a:rPr altLang="zh-CN" sz="2000"/>
              <a:t>如何对文章进行词云展示</a:t>
            </a:r>
          </a:p>
          <a:p>
            <a:pPr lvl="0">
              <a:lnSpc>
                <a:spcPct val="150000"/>
              </a:lnSpc>
            </a:pPr>
            <a:r>
              <a:rPr lang="en-US" altLang="zh-CN" sz="2000">
                <a:ea typeface="宋体" panose="02010600030101010101" pitchFamily="2" charset="-122"/>
              </a:rPr>
              <a:t>Project</a:t>
            </a:r>
            <a:r>
              <a:rPr lang="zh-CN" altLang="en-US" sz="2000">
                <a:ea typeface="宋体" panose="02010600030101010101" pitchFamily="2" charset="-122"/>
              </a:rPr>
              <a:t>：</a:t>
            </a:r>
            <a:r>
              <a:rPr lang="zh-CN" sz="2000">
                <a:ea typeface="宋体" panose="02010600030101010101" pitchFamily="2" charset="-122"/>
              </a:rPr>
              <a:t>对</a:t>
            </a:r>
            <a:r>
              <a:rPr lang="en-US" altLang="zh-CN" sz="2000">
                <a:ea typeface="宋体" panose="02010600030101010101" pitchFamily="2" charset="-122"/>
              </a:rPr>
              <a:t>MovieLens</a:t>
            </a:r>
            <a:r>
              <a:rPr lang="zh-CN" altLang="zh-CN" sz="2000">
                <a:ea typeface="宋体" panose="02010600030101010101" pitchFamily="2" charset="-122"/>
              </a:rPr>
              <a:t>进行词云展示</a:t>
            </a:r>
          </a:p>
          <a:p>
            <a:pPr lvl="0">
              <a:lnSpc>
                <a:spcPct val="150000"/>
              </a:lnSpc>
            </a:pPr>
            <a:r>
              <a:rPr lang="en-US" altLang="zh-CN" sz="2000">
                <a:ea typeface="宋体" panose="02010600030101010101" pitchFamily="2" charset="-122"/>
              </a:rPr>
              <a:t>AutoML</a:t>
            </a:r>
            <a:r>
              <a:rPr lang="zh-CN" altLang="zh-CN" sz="2000">
                <a:ea typeface="宋体" panose="02010600030101010101" pitchFamily="2" charset="-122"/>
              </a:rPr>
              <a:t>工具：</a:t>
            </a:r>
            <a:r>
              <a:rPr lang="en-US" altLang="zh-CN" sz="2000">
                <a:ea typeface="宋体" panose="02010600030101010101" pitchFamily="2" charset="-122"/>
              </a:rPr>
              <a:t>ModelArts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Summary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（可视化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EDA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）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24573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sz="1600">
                <a:ea typeface="宋体" panose="02010600030101010101" pitchFamily="2" charset="-122"/>
                <a:sym typeface="+mn-ea"/>
              </a:rPr>
              <a:t>可视化</a:t>
            </a:r>
            <a:r>
              <a:rPr lang="en-US" altLang="zh-CN" sz="1600">
                <a:ea typeface="宋体" panose="02010600030101010101" pitchFamily="2" charset="-122"/>
                <a:sym typeface="+mn-ea"/>
              </a:rPr>
              <a:t>EDA：</a:t>
            </a:r>
          </a:p>
          <a:p>
            <a:pPr lvl="0"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数据探索性分析，辅助挖掘数据内在规律</a:t>
            </a:r>
          </a:p>
          <a:p>
            <a:pPr lvl="0"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多种呈现形式：</a:t>
            </a:r>
            <a:r>
              <a:rPr sz="1600" dirty="0">
                <a:ea typeface="宋体" panose="02010600030101010101" pitchFamily="2" charset="-122"/>
                <a:sym typeface="+mn-ea"/>
              </a:rPr>
              <a:t>散点图，折线图，条形图，箱线图，饼图，热力图，蜘蛛图，二元变量分布，成对关系</a:t>
            </a:r>
          </a:p>
          <a:p>
            <a:pPr lvl="0"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特征重要性可视化</a:t>
            </a:r>
          </a:p>
          <a:p>
            <a:pPr lvl="0"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词云展示</a:t>
            </a:r>
          </a:p>
          <a:p>
            <a:pPr lvl="0"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决策树可视化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545" y="1328420"/>
            <a:ext cx="5467350" cy="42005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ModelArts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61887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ModelArts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小白也可以使用的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AutoML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工具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可视化界面操作，可以不写代码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ModelArts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模型训练：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CPU 0.8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元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小时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GPU 20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元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小时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模型部署：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CPU 1.2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元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小时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GPU 10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元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小时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835015" y="1377315"/>
            <a:ext cx="6058535" cy="27952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390" y="4484370"/>
            <a:ext cx="6137910" cy="22745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ModelArts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61887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不同模型，不同硬件所需要的训练时间及计算资源：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2172970" y="2127250"/>
          <a:ext cx="8150225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0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0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0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00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260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Model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Hardware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Hours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CO2e(lbs)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Cloud Compute(USD)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0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Transformer(base)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P100*8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$41-$140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Transformer(big)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P100*8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$289-$981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ELMo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P100*3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336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$433-$1472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0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BERT(base)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V100*64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1438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$3751-$12,571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BERT(base)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TPUv2*16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$2074-$6912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60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NAS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P100*8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274,120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626,155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$942,973-$3,201,722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0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NAS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TPUv2*1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32,623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$44,055-$146,848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GPT-2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TPUv3*32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$12,902-$43,008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ModelArts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61887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ModelArts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进行图像分类：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，选择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OBS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OBS 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类似阿里云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OSS, Object Storage Service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，对象存储服务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该路径不能被其他项目占用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，对图像进行标注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比如三种花分别为dairy，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sunflower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，fritillary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Step3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，模型训练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GPU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模型训练速度比较快，数据集不大的情况下几分钟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785" y="1774825"/>
            <a:ext cx="4337050" cy="33089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ModelArts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61887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ModelArts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进行图像分类：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Step4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，部署上线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直接部署，需要手动停止（切记不用的时候）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在线服务，选择要部署的模型（默认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小时候停止）</a:t>
            </a:r>
          </a:p>
          <a:p>
            <a:pPr>
              <a:lnSpc>
                <a:spcPct val="150000"/>
              </a:lnSpc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365" y="4971415"/>
            <a:ext cx="6112510" cy="17576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550" y="1511300"/>
            <a:ext cx="6468110" cy="32912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ModelArts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395095"/>
            <a:ext cx="61887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ModelArts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进行图像分类：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Step5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，在线预测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图形化方式，上传图像，返回预测结果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URL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调用，使用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AK/SK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以及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token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认证方式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可以使用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Postman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或者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curl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方式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比如，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API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地址为：https://903f0d6f839743e1b4e461bbe940c5de.apigw.cn-north-4.huaweicloud.com/v1/infers/752fece6-0d7c-49ac-aa86-96e9fdb4b7ed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输入参数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images 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类型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file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输出参数 predicted_label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(string), scores (array)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130" y="1442720"/>
            <a:ext cx="6523990" cy="32423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ModelArts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32130" y="1385570"/>
            <a:ext cx="69615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PostMan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进行在线预测：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，获取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token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</a:t>
            </a:r>
            <a:r>
              <a:rPr sz="1600" dirty="0">
                <a:ea typeface="宋体" panose="02010600030101010101" pitchFamily="2" charset="-122"/>
                <a:sym typeface="+mn-ea"/>
              </a:rPr>
              <a:t>token要和服务所在的区域一致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（比如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cn-north-4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）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设置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URL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</a:t>
            </a:r>
            <a:r>
              <a:rPr sz="1600" dirty="0">
                <a:ea typeface="宋体" panose="02010600030101010101" pitchFamily="2" charset="-122"/>
                <a:sym typeface="+mn-ea"/>
              </a:rPr>
              <a:t>https://iam.cn-north-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4</a:t>
            </a:r>
            <a:r>
              <a:rPr sz="1600" dirty="0">
                <a:ea typeface="宋体" panose="02010600030101010101" pitchFamily="2" charset="-122"/>
                <a:sym typeface="+mn-ea"/>
              </a:rPr>
              <a:t>.myhuaweicloud.com/v3/auth/tokens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）选择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Post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方式，设置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Request Header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：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key：Content-Type，value：application/json;charset=utf8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设置Request Body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注意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name, domain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一致，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password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为密码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添加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字段，否则会在预测的时候使用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Token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会报错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）获取返回的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Token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，即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Header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中的X-Subject-Token</a:t>
            </a:r>
          </a:p>
          <a:p>
            <a:pPr marL="0" indent="0">
              <a:lnSpc>
                <a:spcPct val="150000"/>
              </a:lnSpc>
              <a:buNone/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155" y="1385570"/>
            <a:ext cx="3921125" cy="41402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ModelArts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32130" y="1385570"/>
            <a:ext cx="609092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PostMan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进行在线预测：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，使用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Token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，访问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API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进行预测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）设置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API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访问地址，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比如</a:t>
            </a:r>
            <a:r>
              <a:rPr sz="1600" dirty="0">
                <a:ea typeface="宋体" panose="02010600030101010101" pitchFamily="2" charset="-122"/>
                <a:sym typeface="+mn-ea"/>
              </a:rPr>
              <a:t>https://903f0d6f839743e1b4e461bbe940c5de.apigw.cn-north-4.huaweicloud.com/v1/infers/752fece6-0d7c-49ac-aa86-96e9fdb4b7ed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）设置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Header</a:t>
            </a:r>
            <a:endParaRPr lang="zh-CN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key：X-Auth-Token，value：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刚获取的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X-Subject-Token（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24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小时有效）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）设置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Body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，选中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form-data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key：images，value：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上传选中的文件（有两种类型：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file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或者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text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，选择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file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类型）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Send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请求，得到预测结果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805" y="1385570"/>
            <a:ext cx="5398770" cy="43440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ModelArts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32130" y="1385570"/>
            <a:ext cx="609092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#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进行在线预测：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import requests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url="https://903f0d6f839743e1b4e461bbe940c5de.apigw.cn-north-4.huaweicloud.com/v1/infers/752fece6-0d7c-49ac-aa86-96e9fdb4b7ed"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headers={'user-agent':"Mozilla/5.0 (X11; Linux x86_64) AppleWebKit/537.36 (KHTML, like Gecko) Chrome/53.0.2785.143 Safari/537.36",'X-Auth-Token':"MIIaxQYJKoZIhvcNAQ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...</a:t>
            </a:r>
            <a:r>
              <a:rPr sz="1600" dirty="0">
                <a:ea typeface="宋体" panose="02010600030101010101" pitchFamily="2" charset="-122"/>
                <a:sym typeface="+mn-ea"/>
              </a:rPr>
              <a:t>"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#提交post请求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files = {'file':open('image_0800.jpg','rb')}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result=requests.post(url,headers=headers, files=files)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print (result.text)</a:t>
            </a:r>
          </a:p>
          <a:p>
            <a:pPr marL="0" indent="0">
              <a:lnSpc>
                <a:spcPct val="150000"/>
              </a:lnSpc>
              <a:buNone/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43925" y="2751455"/>
            <a:ext cx="254000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{"predicted_label": "sunflower", "scores": [["sunflower", "0.841"], ["daisy", "0.087"], ["fritillary", "0.072"]]}</a:t>
            </a:r>
          </a:p>
        </p:txBody>
      </p:sp>
      <p:sp>
        <p:nvSpPr>
          <p:cNvPr id="11" name="右箭头 10"/>
          <p:cNvSpPr/>
          <p:nvPr/>
        </p:nvSpPr>
        <p:spPr>
          <a:xfrm rot="21300000">
            <a:off x="7522210" y="3537585"/>
            <a:ext cx="421005" cy="27495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ModelArts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68515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银行存款预测：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，选择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OBS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将文件先上传至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bank_deposit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目录下，包括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train.csv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，指定需要预测的标签列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attr_7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attr_7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为二分类问题，即客户是否会存款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Step3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，模型训练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传统机器学习算法没有使用到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GPU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，使用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AutoML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计算时间较长，约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分钟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6126480" y="2218055"/>
          <a:ext cx="5976620" cy="241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2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字段名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含义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类型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描述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attr_1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年龄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Int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客户的年龄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attr_2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职业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String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客户所从事的职业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attr_3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婚姻情况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String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客户是否结婚或已离异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attr_4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教育情况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String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客户受教育的程度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attr_5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房产情况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String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客户名下是否有房产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attr_6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贷款情况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String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客户名下是否有贷款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attr_7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存款情况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String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客户名下是否有存款</a:t>
                      </a:r>
                      <a:endParaRPr lang="zh-CN" altLang="en-US" sz="16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3800" dirty="0"/>
              <a:t>TIPS</a:t>
            </a:r>
            <a:r>
              <a:rPr lang="zh-CN" altLang="en-US" sz="3800" dirty="0">
                <a:ea typeface="宋体" panose="02010600030101010101" pitchFamily="2" charset="-122"/>
              </a:rPr>
              <a:t>：学习是个循序渐进的过程</a:t>
            </a:r>
          </a:p>
          <a:p>
            <a:pPr>
              <a:lnSpc>
                <a:spcPct val="150000"/>
              </a:lnSpc>
            </a:pPr>
            <a:r>
              <a:rPr lang="zh-CN" altLang="en-US" sz="3800" dirty="0">
                <a:ea typeface="宋体" panose="02010600030101010101" pitchFamily="2" charset="-122"/>
              </a:rPr>
              <a:t>小白第一次学习，就达到</a:t>
            </a:r>
            <a:r>
              <a:rPr lang="en-US" altLang="zh-CN" sz="3800" dirty="0">
                <a:ea typeface="宋体" panose="02010600030101010101" pitchFamily="2" charset="-122"/>
              </a:rPr>
              <a:t>90% =&gt;</a:t>
            </a:r>
            <a:r>
              <a:rPr lang="zh-CN" altLang="zh-CN" sz="3800" dirty="0">
                <a:ea typeface="宋体" panose="02010600030101010101" pitchFamily="2" charset="-122"/>
              </a:rPr>
              <a:t> 隐性大神</a:t>
            </a:r>
          </a:p>
          <a:p>
            <a:pPr>
              <a:lnSpc>
                <a:spcPct val="150000"/>
              </a:lnSpc>
            </a:pPr>
            <a:r>
              <a:rPr lang="zh-CN" altLang="zh-CN" sz="3800" dirty="0">
                <a:ea typeface="宋体" panose="02010600030101010101" pitchFamily="2" charset="-122"/>
              </a:rPr>
              <a:t>每次学习，都会有新的收获</a:t>
            </a:r>
            <a:endParaRPr lang="zh-CN" altLang="en-US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3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ModelArts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61887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银行存款预测：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Step4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，部署上线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直接部署，需要手动停止（切记不用的时候）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在线服务，选择要部署的模型（默认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小时候停止）</a:t>
            </a:r>
          </a:p>
          <a:p>
            <a:pPr>
              <a:lnSpc>
                <a:spcPct val="150000"/>
              </a:lnSpc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510" y="1442720"/>
            <a:ext cx="6333490" cy="4495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ModelArts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395095"/>
            <a:ext cx="61887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银行存款预测：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Step5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，在线预测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"data":{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	"count": 1,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	"req_data": [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	{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		"attr_1": "18",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		"attr_2": "management",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		"attr_3": "married",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		"attr_4": "tertiary",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		"attr_5": "yes",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		"attr_6": "no"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	}]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endParaRPr lang="zh-CN" altLang="en-US" sz="14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945" y="1623695"/>
            <a:ext cx="6010275" cy="36099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ModelArts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61887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ModelArts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进行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Project B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（员工离职预测）：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，选择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OBS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选择train_automl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.csv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（去掉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header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，没有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user_id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项）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，数据标注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选择需要进行预测的列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attr_2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Step3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，模型训练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AutoML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比较慢，大约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小时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Step4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，部署上线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140" y="1830705"/>
            <a:ext cx="5826125" cy="44818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ModelArts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395095"/>
            <a:ext cx="567499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员工离职预测：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Step5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，在线预测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"data":{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	"count": 1,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	"req_data": [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	{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"attr_1": "36","attr_3": "Non-Travel","attr_4": "635","attr_5": "Sales","attr_6": "10", "attr_7": "4","attr_8": "Medical","attr_9": "1","attr_10": "592","attr_11": "2", "attr_12": "2","attr_13": "32","attr_14": "3","attr_15": "3","attr_16": "Sales Executive", "attr_17": "4","attr_18": "Single","attr_19": "9980","attr_20": "15318", "attr_21": "1","attr_22": "Y","attr_23": "No","attr_24": "14","attr_25": "3",  "attr_26": "4","attr_27": "80","attr_28": "0","attr_29": "10","attr_30": "3","attr_31": "2","attr_32": "10","attr_33": "3","attr_34": "9","attr_35": "7"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	}]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endParaRPr lang="zh-CN" altLang="en-US" sz="14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6901815" y="5713095"/>
            <a:ext cx="5337810" cy="5784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Tips Again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Model Serving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后，不运行时及时停止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825" y="1591310"/>
            <a:ext cx="4981575" cy="4191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Summary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24573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altLang="zh-CN" sz="1600">
                <a:ea typeface="宋体" panose="02010600030101010101" pitchFamily="2" charset="-122"/>
                <a:sym typeface="+mn-ea"/>
              </a:rPr>
              <a:t>AutoML</a:t>
            </a:r>
            <a:r>
              <a:rPr lang="zh-CN" altLang="en-US" sz="1600">
                <a:ea typeface="宋体" panose="02010600030101010101" pitchFamily="2" charset="-122"/>
                <a:sym typeface="+mn-ea"/>
              </a:rPr>
              <a:t>工具</a:t>
            </a:r>
            <a:r>
              <a:rPr lang="en-US" altLang="zh-CN" sz="1600">
                <a:ea typeface="宋体" panose="02010600030101010101" pitchFamily="2" charset="-122"/>
                <a:sym typeface="+mn-ea"/>
              </a:rPr>
              <a:t>：</a:t>
            </a:r>
          </a:p>
          <a:p>
            <a:pPr lvl="0"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使用简单，暴力搜索，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ModelArts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对深度学习进行了优化，对传统机器学习采用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GridSearch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方式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AutoML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步骤：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Step1，选择OBS</a:t>
            </a:r>
          </a:p>
          <a:p>
            <a:pPr lvl="0"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Step2，对数据进行标注</a:t>
            </a:r>
          </a:p>
          <a:p>
            <a:pPr lvl="0"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Step3，模型训练</a:t>
            </a:r>
          </a:p>
          <a:p>
            <a:pPr lvl="0"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Step4，部署上线</a:t>
            </a:r>
          </a:p>
          <a:p>
            <a:pPr lvl="0"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Step5，在线预测</a:t>
            </a: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401435" y="1510665"/>
            <a:ext cx="524573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小白了解机器学习最好的方式之一是使用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AutoML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了解机器学习的全流程（包括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Model Serving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）</a:t>
            </a:r>
          </a:p>
          <a:p>
            <a:pPr lvl="0">
              <a:lnSpc>
                <a:spcPct val="150000"/>
              </a:lnSpc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AutoML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的价值是让非技术人员也可以训练和使用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AI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模型，不足在于计算成本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AutoML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迭代进化很快</a:t>
            </a:r>
          </a:p>
          <a:p>
            <a:pPr lvl="0">
              <a:lnSpc>
                <a:spcPct val="150000"/>
              </a:lnSpc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目前模型训练以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NoteBook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方式为主</a:t>
            </a:r>
          </a:p>
          <a:p>
            <a:pPr lvl="0">
              <a:lnSpc>
                <a:spcPct val="150000"/>
              </a:lnSpc>
            </a:pPr>
            <a:endParaRPr sz="16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Summary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lang="zh-CN" altLang="zh-CN" dirty="0">
                <a:sym typeface="+mn-ea"/>
              </a:rPr>
              <a:t>在工程中进行学习是最好的学习方式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123315"/>
            <a:ext cx="10515600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zh-CN" sz="1700" dirty="0"/>
              <a:t>使用</a:t>
            </a:r>
            <a:r>
              <a:rPr lang="en-US" altLang="zh-CN" sz="1700" dirty="0"/>
              <a:t>Apriori</a:t>
            </a:r>
            <a:r>
              <a:rPr lang="zh-CN" altLang="zh-CN" sz="1700" dirty="0">
                <a:ea typeface="宋体" panose="02010600030101010101" pitchFamily="2" charset="-122"/>
              </a:rPr>
              <a:t>完成</a:t>
            </a:r>
            <a:r>
              <a:rPr lang="zh-CN" sz="1700" dirty="0">
                <a:ea typeface="宋体" panose="02010600030101010101" pitchFamily="2" charset="-122"/>
                <a:sym typeface="+mn-ea"/>
              </a:rPr>
              <a:t>Basket Analysis</a:t>
            </a:r>
          </a:p>
          <a:p>
            <a:pPr fontAlgn="auto">
              <a:lnSpc>
                <a:spcPct val="150000"/>
              </a:lnSpc>
            </a:pPr>
            <a:r>
              <a:rPr lang="zh-CN" sz="1700" dirty="0">
                <a:ea typeface="宋体" panose="02010600030101010101" pitchFamily="2" charset="-122"/>
                <a:sym typeface="+mn-ea"/>
              </a:rPr>
              <a:t>万物皆</a:t>
            </a:r>
            <a:r>
              <a:rPr lang="en-US" altLang="zh-CN" sz="1700" dirty="0">
                <a:ea typeface="宋体" panose="02010600030101010101" pitchFamily="2" charset="-122"/>
                <a:sym typeface="+mn-ea"/>
              </a:rPr>
              <a:t>Transaction</a:t>
            </a:r>
            <a:r>
              <a:rPr lang="zh-CN" altLang="zh-CN" sz="1700" dirty="0">
                <a:ea typeface="宋体" panose="02010600030101010101" pitchFamily="2" charset="-122"/>
                <a:sym typeface="+mn-ea"/>
              </a:rPr>
              <a:t>的三种使用场景：</a:t>
            </a:r>
            <a:endParaRPr lang="zh-CN" sz="1700" dirty="0">
              <a:ea typeface="宋体" panose="02010600030101010101" pitchFamily="2" charset="-122"/>
              <a:sym typeface="+mn-ea"/>
            </a:endParaRPr>
          </a:p>
          <a:p>
            <a:pPr marL="742950" lvl="2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zh-CN" sz="1700" dirty="0"/>
              <a:t>BreadBasket数据集</a:t>
            </a:r>
          </a:p>
          <a:p>
            <a:pPr marL="742950" lvl="2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zh-CN" sz="1700" dirty="0"/>
              <a:t>MovieLens数据集</a:t>
            </a:r>
          </a:p>
          <a:p>
            <a:pPr marL="742950" lvl="2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zh-CN" sz="1700" dirty="0"/>
              <a:t>MovieActors数据集（需要抓取数据）</a:t>
            </a:r>
          </a:p>
          <a:p>
            <a:pPr fontAlgn="auto">
              <a:lnSpc>
                <a:spcPct val="150000"/>
              </a:lnSpc>
            </a:pPr>
            <a:r>
              <a:rPr lang="zh-CN" altLang="zh-CN" sz="1700" dirty="0"/>
              <a:t>可视化的场景：</a:t>
            </a:r>
          </a:p>
          <a:p>
            <a:pPr lvl="1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zh-CN" sz="1700" dirty="0"/>
              <a:t>9种Python可视化的方式</a:t>
            </a:r>
          </a:p>
          <a:p>
            <a:pPr marL="742950" lvl="2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zh-CN" sz="1700" dirty="0"/>
              <a:t>对Titanic数据集进行可视化EDA</a:t>
            </a:r>
          </a:p>
          <a:p>
            <a:pPr marL="742950" lvl="2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zh-CN" sz="1700" dirty="0"/>
              <a:t>对MovieLens电影进行词云展示</a:t>
            </a:r>
          </a:p>
          <a:p>
            <a:pPr marL="742950" lvl="2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zh-CN" sz="1700" dirty="0"/>
              <a:t>小白也可以使用的</a:t>
            </a:r>
            <a:r>
              <a:rPr lang="en-US" altLang="zh-CN" sz="1700" dirty="0"/>
              <a:t>AutoML</a:t>
            </a:r>
            <a:r>
              <a:rPr lang="zh-CN" altLang="en-US" sz="1700" dirty="0">
                <a:ea typeface="宋体" panose="02010600030101010101" pitchFamily="2" charset="-122"/>
              </a:rPr>
              <a:t>工具</a:t>
            </a:r>
            <a:endParaRPr lang="zh-CN" altLang="zh-CN" sz="1700" dirty="0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zh-CN" sz="1700" dirty="0">
                <a:sym typeface="+mn-ea"/>
              </a:rPr>
              <a:t>ToDo Action：MarketBasket购物篮分析</a:t>
            </a:r>
            <a:endParaRPr lang="zh-CN" altLang="zh-CN" sz="1700" dirty="0"/>
          </a:p>
          <a:p>
            <a:pPr marL="0" indent="0" fontAlgn="auto">
              <a:lnSpc>
                <a:spcPct val="150000"/>
              </a:lnSpc>
              <a:buNone/>
            </a:pPr>
            <a:endParaRPr lang="zh-CN" altLang="zh-CN" sz="600" dirty="0"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17715" y="1999615"/>
            <a:ext cx="3411220" cy="3267710"/>
          </a:xfrm>
          <a:prstGeom prst="rect">
            <a:avLst/>
          </a:prstGeom>
          <a:blipFill rotWithShape="1">
            <a:blip r:embed="rId2">
              <a:alphaModFix amt="57000"/>
            </a:blip>
            <a:stretch>
              <a:fillRect/>
            </a:stretch>
          </a:blip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9"/>
          <p:cNvSpPr/>
          <p:nvPr/>
        </p:nvSpPr>
        <p:spPr>
          <a:xfrm>
            <a:off x="0" y="3726"/>
            <a:ext cx="5614877" cy="6858001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rgbClr val="AFABAB"/>
              </a:gs>
              <a:gs pos="100000">
                <a:srgbClr val="AFABAB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9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6065131" y="401478"/>
            <a:ext cx="4977977" cy="14540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zh-CN" altLang="zh-CN" dirty="0"/>
              <a:t>课程思考及练习（</a:t>
            </a:r>
            <a:r>
              <a:rPr lang="en-US" altLang="zh-CN" dirty="0"/>
              <a:t>Thinking &amp; Action</a:t>
            </a:r>
            <a:r>
              <a:rPr lang="zh-CN" altLang="zh-CN" dirty="0"/>
              <a:t>）</a:t>
            </a:r>
            <a:endParaRPr dirty="0"/>
          </a:p>
        </p:txBody>
      </p:sp>
      <p:sp>
        <p:nvSpPr>
          <p:cNvPr id="191" name="Freeform 62"/>
          <p:cNvSpPr/>
          <p:nvPr/>
        </p:nvSpPr>
        <p:spPr>
          <a:xfrm>
            <a:off x="-1" y="738618"/>
            <a:ext cx="5000440" cy="540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35" y="0"/>
                </a:moveTo>
                <a:cubicBezTo>
                  <a:pt x="16377" y="0"/>
                  <a:pt x="21600" y="4835"/>
                  <a:pt x="21600" y="10800"/>
                </a:cubicBezTo>
                <a:cubicBezTo>
                  <a:pt x="21600" y="16765"/>
                  <a:pt x="16377" y="21600"/>
                  <a:pt x="9935" y="21600"/>
                </a:cubicBezTo>
                <a:cubicBezTo>
                  <a:pt x="5908" y="21600"/>
                  <a:pt x="2358" y="19711"/>
                  <a:pt x="262" y="16838"/>
                </a:cubicBezTo>
                <a:lnTo>
                  <a:pt x="0" y="16439"/>
                </a:lnTo>
                <a:lnTo>
                  <a:pt x="0" y="5161"/>
                </a:lnTo>
                <a:lnTo>
                  <a:pt x="262" y="4762"/>
                </a:lnTo>
                <a:cubicBezTo>
                  <a:pt x="2358" y="1889"/>
                  <a:pt x="5908" y="0"/>
                  <a:pt x="993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BDC5D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2" name="Graphic 6" descr="Graphic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094095" y="1384300"/>
            <a:ext cx="5640070" cy="537591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altLang="zh-CN" sz="2200" dirty="0"/>
              <a:t>Thinking1：</a:t>
            </a:r>
            <a:r>
              <a:rPr lang="zh-CN" sz="2200" dirty="0">
                <a:ea typeface="宋体" panose="02010600030101010101" pitchFamily="2" charset="-122"/>
              </a:rPr>
              <a:t>关联规则中的</a:t>
            </a:r>
            <a:r>
              <a:rPr sz="2200" dirty="0"/>
              <a:t>支持度、置信度和提升度</a:t>
            </a:r>
            <a:r>
              <a:rPr lang="zh-CN" sz="2200" dirty="0">
                <a:ea typeface="宋体" panose="02010600030101010101" pitchFamily="2" charset="-122"/>
              </a:rPr>
              <a:t>代表的什么，如何计算</a:t>
            </a:r>
            <a:endParaRPr sz="2200" dirty="0"/>
          </a:p>
          <a:p>
            <a:pPr marL="0" indent="0">
              <a:lnSpc>
                <a:spcPct val="170000"/>
              </a:lnSpc>
              <a:buNone/>
            </a:pPr>
            <a:r>
              <a:rPr altLang="zh-CN" sz="2200" dirty="0"/>
              <a:t>Thinking2：关联规则与协同过滤的区别</a:t>
            </a:r>
          </a:p>
          <a:p>
            <a:pPr marL="0" indent="0">
              <a:lnSpc>
                <a:spcPct val="170000"/>
              </a:lnSpc>
              <a:buNone/>
            </a:pPr>
            <a:r>
              <a:rPr altLang="zh-CN" sz="2200" dirty="0"/>
              <a:t>Thinking3：</a:t>
            </a:r>
            <a:r>
              <a:rPr lang="zh-CN" sz="2200" dirty="0">
                <a:ea typeface="宋体" panose="02010600030101010101" pitchFamily="2" charset="-122"/>
              </a:rPr>
              <a:t>为什么我们需要多种推荐算法</a:t>
            </a:r>
            <a:endParaRPr altLang="zh-CN" sz="2200" dirty="0"/>
          </a:p>
          <a:p>
            <a:pPr marL="0" indent="0">
              <a:lnSpc>
                <a:spcPct val="170000"/>
              </a:lnSpc>
              <a:buNone/>
            </a:pPr>
            <a:r>
              <a:rPr altLang="zh-CN" sz="2200" dirty="0"/>
              <a:t>Thinking4：</a:t>
            </a:r>
            <a:r>
              <a:rPr sz="2200" dirty="0"/>
              <a:t>关联规则中的最小支持度、最小置信度该如何确定</a:t>
            </a:r>
          </a:p>
          <a:p>
            <a:pPr marL="0" indent="0">
              <a:lnSpc>
                <a:spcPct val="170000"/>
              </a:lnSpc>
              <a:buNone/>
            </a:pPr>
            <a:r>
              <a:rPr altLang="zh-CN" sz="2200" dirty="0"/>
              <a:t>Thinking5：</a:t>
            </a:r>
            <a:r>
              <a:rPr lang="zh-CN" sz="2200" dirty="0">
                <a:ea typeface="宋体" panose="02010600030101010101" pitchFamily="2" charset="-122"/>
              </a:rPr>
              <a:t>如果通过可视化的方式探索特征之间的相关性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9"/>
          <p:cNvSpPr/>
          <p:nvPr/>
        </p:nvSpPr>
        <p:spPr>
          <a:xfrm>
            <a:off x="0" y="3726"/>
            <a:ext cx="5614877" cy="6858001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rgbClr val="AFABAB"/>
              </a:gs>
              <a:gs pos="100000">
                <a:srgbClr val="AFABAB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9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6065131" y="401478"/>
            <a:ext cx="4977977" cy="14540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zh-CN" altLang="zh-CN" dirty="0"/>
              <a:t>课程思考及练习（</a:t>
            </a:r>
            <a:r>
              <a:rPr lang="en-US" altLang="zh-CN" dirty="0"/>
              <a:t>Thinking &amp; Action</a:t>
            </a:r>
            <a:r>
              <a:rPr lang="zh-CN" altLang="zh-CN" dirty="0"/>
              <a:t>）</a:t>
            </a:r>
            <a:endParaRPr dirty="0"/>
          </a:p>
        </p:txBody>
      </p:sp>
      <p:sp>
        <p:nvSpPr>
          <p:cNvPr id="191" name="Freeform 62"/>
          <p:cNvSpPr/>
          <p:nvPr/>
        </p:nvSpPr>
        <p:spPr>
          <a:xfrm>
            <a:off x="-1" y="738618"/>
            <a:ext cx="5000440" cy="540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35" y="0"/>
                </a:moveTo>
                <a:cubicBezTo>
                  <a:pt x="16377" y="0"/>
                  <a:pt x="21600" y="4835"/>
                  <a:pt x="21600" y="10800"/>
                </a:cubicBezTo>
                <a:cubicBezTo>
                  <a:pt x="21600" y="16765"/>
                  <a:pt x="16377" y="21600"/>
                  <a:pt x="9935" y="21600"/>
                </a:cubicBezTo>
                <a:cubicBezTo>
                  <a:pt x="5908" y="21600"/>
                  <a:pt x="2358" y="19711"/>
                  <a:pt x="262" y="16838"/>
                </a:cubicBezTo>
                <a:lnTo>
                  <a:pt x="0" y="16439"/>
                </a:lnTo>
                <a:lnTo>
                  <a:pt x="0" y="5161"/>
                </a:lnTo>
                <a:lnTo>
                  <a:pt x="262" y="4762"/>
                </a:lnTo>
                <a:cubicBezTo>
                  <a:pt x="2358" y="1889"/>
                  <a:pt x="5908" y="0"/>
                  <a:pt x="993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BDC5D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2" name="Graphic 6" descr="Graphic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5986780" y="1734820"/>
            <a:ext cx="5640070" cy="433451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2000" dirty="0"/>
              <a:t>Action1</a:t>
            </a:r>
            <a:r>
              <a:rPr lang="zh-CN" altLang="zh-CN" sz="2000" dirty="0">
                <a:ea typeface="宋体" panose="02010600030101010101" pitchFamily="2" charset="-122"/>
              </a:rPr>
              <a:t>：</a:t>
            </a:r>
            <a:r>
              <a:rPr lang="zh-CN" altLang="zh-CN" sz="2000" dirty="0"/>
              <a:t>针对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MarketBasket</a:t>
            </a:r>
            <a:r>
              <a:rPr lang="zh-CN" altLang="zh-CN" sz="2000" dirty="0"/>
              <a:t>数据集进行购物篮分析（频繁项集及关联规则挖掘</a:t>
            </a:r>
            <a:r>
              <a:rPr lang="zh-CN" altLang="en-US" sz="2000" dirty="0">
                <a:ea typeface="宋体" panose="02010600030101010101" pitchFamily="2" charset="-122"/>
              </a:rPr>
              <a:t>）</a:t>
            </a:r>
            <a:endParaRPr lang="zh-CN" altLang="zh-CN" sz="2000" dirty="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000" dirty="0"/>
              <a:t>Action2</a:t>
            </a:r>
            <a:r>
              <a:rPr lang="zh-CN" altLang="zh-CN" sz="2000" dirty="0"/>
              <a:t>：针对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MarketBasket</a:t>
            </a:r>
            <a:r>
              <a:rPr lang="zh-CN" altLang="en-US" sz="2000" dirty="0">
                <a:ea typeface="宋体" panose="02010600030101010101" pitchFamily="2" charset="-122"/>
              </a:rPr>
              <a:t>进行词云分析，</a:t>
            </a:r>
            <a:r>
              <a:rPr lang="zh-CN" sz="2000" dirty="0">
                <a:ea typeface="宋体" panose="02010600030101010101" pitchFamily="2" charset="-122"/>
              </a:rPr>
              <a:t>可视化探索（</a:t>
            </a:r>
            <a:r>
              <a:rPr lang="en-US" altLang="zh-CN" sz="2000" dirty="0">
                <a:ea typeface="宋体" panose="02010600030101010101" pitchFamily="2" charset="-122"/>
              </a:rPr>
              <a:t>TOP10</a:t>
            </a:r>
            <a:r>
              <a:rPr lang="zh-CN" altLang="en-US" sz="2000" dirty="0">
                <a:ea typeface="宋体" panose="02010600030101010101" pitchFamily="2" charset="-122"/>
              </a:rPr>
              <a:t>的商品有哪些）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2" name="图片 1" descr="关联规则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5" y="1100455"/>
            <a:ext cx="10001250" cy="56102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2" name="图片 1" descr="关联规则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940" y="1356360"/>
            <a:ext cx="8658225" cy="4962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88815ad-df4f-43c5-9d2e-53b45f2e1a69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17ea575-ec71-4c41-b21a-4bd6c22aa86d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378e293-2a55-41a3-9ef8-d4014595685c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46b9099-cac6-4da0-bfd2-495324b19b2e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9987329-1b46-44e1-80ba-afbd35b4caa4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9987329-1b46-44e1-80ba-afbd35b4caa4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0eb07eb-e00d-4b3c-adc5-25302bbbff39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9987329-1b46-44e1-80ba-afbd35b4caa4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9987329-1b46-44e1-80ba-afbd35b4caa4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9987329-1b46-44e1-80ba-afbd35b4caa4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9987329-1b46-44e1-80ba-afbd35b4caa4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9987329-1b46-44e1-80ba-afbd35b4caa4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9987329-1b46-44e1-80ba-afbd35b4caa4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9987329-1b46-44e1-80ba-afbd35b4caa4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9987329-1b46-44e1-80ba-afbd35b4caa4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9987329-1b46-44e1-80ba-afbd35b4caa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9987329-1b46-44e1-80ba-afbd35b4caa4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722695340"/>
  <p:tag name="KSO_WM_UNIT_PLACING_PICTURE_USER_VIEWPORT" val="{&quot;height&quot;:7980,&quot;width&quot;:17295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e9784a3-899b-4a6d-9b6a-49ee926e138a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9987329-1b46-44e1-80ba-afbd35b4caa4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d226847-c8e3-4d25-8aa0-b76a6faf9605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9987329-1b46-44e1-80ba-afbd35b4caa4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f5693c1-8bf3-4f3a-a482-cdf8050cd0a3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981f229-dac9-4bd5-8d56-1ce03e554b72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9987329-1b46-44e1-80ba-afbd35b4caa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f22bda1-abb3-4693-9ea3-8098256fec2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c300650-59bd-48a2-8f21-7cd471f7ac40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bd0a47d-c106-4f71-8722-08d071f2e0c4}"/>
</p:tagLst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4188</TotalTime>
  <Words>7102</Words>
  <Application>Microsoft Office PowerPoint</Application>
  <PresentationFormat>宽屏</PresentationFormat>
  <Paragraphs>1253</Paragraphs>
  <Slides>108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108</vt:i4>
      </vt:variant>
    </vt:vector>
  </HeadingPairs>
  <TitlesOfParts>
    <vt:vector size="117" baseType="lpstr">
      <vt:lpstr>等线</vt:lpstr>
      <vt:lpstr>宋体</vt:lpstr>
      <vt:lpstr>微软雅黑</vt:lpstr>
      <vt:lpstr>Arial</vt:lpstr>
      <vt:lpstr>Calibri</vt:lpstr>
      <vt:lpstr>Calibri Light</vt:lpstr>
      <vt:lpstr>Helvetica</vt:lpstr>
      <vt:lpstr>Wingdings</vt:lpstr>
      <vt:lpstr>Office 主题​​</vt:lpstr>
      <vt:lpstr>推荐系统中的关联规则 Lesson-03</vt:lpstr>
      <vt:lpstr>学习方法</vt:lpstr>
      <vt:lpstr>学习方法</vt:lpstr>
      <vt:lpstr>学习方法</vt:lpstr>
      <vt:lpstr>学习方法</vt:lpstr>
      <vt:lpstr>学习方法</vt:lpstr>
      <vt:lpstr>学习方法</vt:lpstr>
      <vt:lpstr>&gt;&gt;   今天的学习目标</vt:lpstr>
      <vt:lpstr>&gt;&gt;   今天的学习目标</vt:lpstr>
      <vt:lpstr>1/2 关联规则</vt:lpstr>
      <vt:lpstr>关联规则</vt:lpstr>
      <vt:lpstr>关联规则</vt:lpstr>
      <vt:lpstr>关联规则</vt:lpstr>
      <vt:lpstr>支持度、置信度和提升度</vt:lpstr>
      <vt:lpstr>支持度、置信度和提升度</vt:lpstr>
      <vt:lpstr>支持度、置信度和提升度</vt:lpstr>
      <vt:lpstr>支持度、置信度和提升度</vt:lpstr>
      <vt:lpstr>Apriori算法原理</vt:lpstr>
      <vt:lpstr>Apriori算法原理</vt:lpstr>
      <vt:lpstr>Apriori算法原理</vt:lpstr>
      <vt:lpstr>Apriori算法原理</vt:lpstr>
      <vt:lpstr>Apriori算法原理</vt:lpstr>
      <vt:lpstr>如何使用Apriori算法做关联分析</vt:lpstr>
      <vt:lpstr>如何使用Apriori算法做关联分析</vt:lpstr>
      <vt:lpstr>如何使用Apriori算法做关联分析</vt:lpstr>
      <vt:lpstr>关联分析的使用场景</vt:lpstr>
      <vt:lpstr>关联分析的使用场景</vt:lpstr>
      <vt:lpstr>如何使用Apriori算法做关联分析</vt:lpstr>
      <vt:lpstr>如何使用Apriori算法做关联分析</vt:lpstr>
      <vt:lpstr>如何使用Apriori算法做关联分析</vt:lpstr>
      <vt:lpstr>如何使用Apriori算法做关联分析</vt:lpstr>
      <vt:lpstr>如何使用Apriori算法做关联分析</vt:lpstr>
      <vt:lpstr>关联分析的使用场景</vt:lpstr>
      <vt:lpstr>MovieLens：电影分类中的关联分析</vt:lpstr>
      <vt:lpstr>MovieLens：电影分类中的关联分析</vt:lpstr>
      <vt:lpstr>MovieLens：电影分类中的关联分析</vt:lpstr>
      <vt:lpstr>关联分析的使用场景</vt:lpstr>
      <vt:lpstr>MovieActors：电影演员中的关联分析</vt:lpstr>
      <vt:lpstr>MovieActors：电影演员中的关联分析</vt:lpstr>
      <vt:lpstr>MovieActors：电影演员中的关联分析</vt:lpstr>
      <vt:lpstr>MovieActors：电影演员中的关联分析</vt:lpstr>
      <vt:lpstr>Action：MarketBasket购物篮分析</vt:lpstr>
      <vt:lpstr>关联规则与协同过滤的区别</vt:lpstr>
      <vt:lpstr>关联规则与协同过滤的区别</vt:lpstr>
      <vt:lpstr>关联规则的视角</vt:lpstr>
      <vt:lpstr>关联规则中的最小支持度、最小置信度该如何确定</vt:lpstr>
      <vt:lpstr>关联规则算法</vt:lpstr>
      <vt:lpstr>FPGrowth算法</vt:lpstr>
      <vt:lpstr>FPGrowth算法</vt:lpstr>
      <vt:lpstr>FPGrowth算法</vt:lpstr>
      <vt:lpstr>FPGrowth算法</vt:lpstr>
      <vt:lpstr>FPGrowth算法</vt:lpstr>
      <vt:lpstr>FPGrowth算法</vt:lpstr>
      <vt:lpstr>FPGrowth算法</vt:lpstr>
      <vt:lpstr>FPGrowth算法</vt:lpstr>
      <vt:lpstr>FPGrowth算法</vt:lpstr>
      <vt:lpstr>Summary</vt:lpstr>
      <vt:lpstr>2/2  Project相关</vt:lpstr>
      <vt:lpstr>可视化EDA有哪些作用</vt:lpstr>
      <vt:lpstr>可视化EDA有哪些作用</vt:lpstr>
      <vt:lpstr>可视化视图都有哪些</vt:lpstr>
      <vt:lpstr>可视化视图都有哪些</vt:lpstr>
      <vt:lpstr>如何使用Python进行可视化</vt:lpstr>
      <vt:lpstr>如何使用Python进行可视化</vt:lpstr>
      <vt:lpstr>如何使用Python进行可视化</vt:lpstr>
      <vt:lpstr>如何使用Python进行可视化</vt:lpstr>
      <vt:lpstr>如何使用Python进行可视化</vt:lpstr>
      <vt:lpstr>如何使用Python进行可视化</vt:lpstr>
      <vt:lpstr>如何使用Python进行可视化</vt:lpstr>
      <vt:lpstr>如何使用Python进行可视化</vt:lpstr>
      <vt:lpstr>如何使用Python进行可视化</vt:lpstr>
      <vt:lpstr>如何使用Python进行可视化探索</vt:lpstr>
      <vt:lpstr>如何使用Python进行可视化探索</vt:lpstr>
      <vt:lpstr>如何使用Python进行可视化探索</vt:lpstr>
      <vt:lpstr>如何使用Python进行词云展示</vt:lpstr>
      <vt:lpstr>如何使用Python进行词云展示</vt:lpstr>
      <vt:lpstr>Action：MarketBasket购物篮词云分析</vt:lpstr>
      <vt:lpstr>决策树可视化</vt:lpstr>
      <vt:lpstr>决策树可视化</vt:lpstr>
      <vt:lpstr>Summary（可视化EDA）</vt:lpstr>
      <vt:lpstr>ModelArts</vt:lpstr>
      <vt:lpstr>ModelArts</vt:lpstr>
      <vt:lpstr>ModelArts</vt:lpstr>
      <vt:lpstr>ModelArts</vt:lpstr>
      <vt:lpstr>ModelArts</vt:lpstr>
      <vt:lpstr>ModelArts</vt:lpstr>
      <vt:lpstr>ModelArts</vt:lpstr>
      <vt:lpstr>ModelArts</vt:lpstr>
      <vt:lpstr>ModelArts</vt:lpstr>
      <vt:lpstr>ModelArts</vt:lpstr>
      <vt:lpstr>ModelArts</vt:lpstr>
      <vt:lpstr>ModelArts</vt:lpstr>
      <vt:lpstr>ModelArts</vt:lpstr>
      <vt:lpstr>Summary</vt:lpstr>
      <vt:lpstr>Summary：在工程中进行学习是最好的学习方式</vt:lpstr>
      <vt:lpstr>课程思考及练习（Thinking &amp; Action）</vt:lpstr>
      <vt:lpstr>课程思考及练习（Thinking &amp; Action）</vt:lpstr>
      <vt:lpstr>Summary</vt:lpstr>
      <vt:lpstr>Summary</vt:lpstr>
      <vt:lpstr>Summary</vt:lpstr>
      <vt:lpstr>Summary</vt:lpstr>
      <vt:lpstr>Summary</vt:lpstr>
      <vt:lpstr>Thank You Using data to solve problems</vt:lpstr>
      <vt:lpstr>事情处理的四象限</vt:lpstr>
      <vt:lpstr>事情处理的四象限</vt:lpstr>
      <vt:lpstr>事情处理的四象限</vt:lpstr>
      <vt:lpstr>事情处理的四象限</vt:lpstr>
      <vt:lpstr>事情处理的四象限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机器学习与推荐系统OverView  Lesson-01</dc:title>
  <dc:creator>Microsoft Office User</dc:creator>
  <cp:lastModifiedBy>ali baba</cp:lastModifiedBy>
  <cp:revision>177</cp:revision>
  <dcterms:created xsi:type="dcterms:W3CDTF">2019-08-30T07:48:00Z</dcterms:created>
  <dcterms:modified xsi:type="dcterms:W3CDTF">2020-01-26T07:21:12Z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